
<file path=[Content_Types].xml><?xml version="1.0" encoding="utf-8"?>
<Types xmlns="http://schemas.openxmlformats.org/package/2006/content-types">
  <Default ContentType="image/jpeg" Extension="jpg"/>
  <Default ContentType="image/svg+xml" Extension="sv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13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16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54F2F-EB44-4140-864A-49A75E335112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7C87E-BCCA-C548-A022-8853D684CC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4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treinamento</a:t>
            </a:r>
            <a:r>
              <a:rPr lang="en-US" dirty="0"/>
              <a:t> é </a:t>
            </a:r>
            <a:r>
              <a:rPr lang="en-US" dirty="0" err="1"/>
              <a:t>focado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utilização</a:t>
            </a:r>
            <a:r>
              <a:rPr lang="en-US" dirty="0"/>
              <a:t> do Design Thinking para que o Time Enactus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eficaz</a:t>
            </a:r>
            <a:r>
              <a:rPr lang="en-US" dirty="0"/>
              <a:t> e </a:t>
            </a:r>
            <a:r>
              <a:rPr lang="en-US" dirty="0" err="1"/>
              <a:t>inovador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: </a:t>
            </a:r>
            <a:r>
              <a:rPr lang="en-US" dirty="0" err="1"/>
              <a:t>empoderar</a:t>
            </a:r>
            <a:r>
              <a:rPr lang="en-US" dirty="0"/>
              <a:t> </a:t>
            </a:r>
            <a:r>
              <a:rPr lang="en-US" dirty="0" err="1"/>
              <a:t>pessoas</a:t>
            </a:r>
            <a:r>
              <a:rPr lang="en-US" dirty="0"/>
              <a:t> e </a:t>
            </a:r>
            <a:r>
              <a:rPr lang="en-US" dirty="0" err="1"/>
              <a:t>melhorar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condições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primeiros</a:t>
            </a:r>
            <a:r>
              <a:rPr lang="en-US" dirty="0"/>
              <a:t> </a:t>
            </a:r>
            <a:r>
              <a:rPr lang="en-US" dirty="0" err="1"/>
              <a:t>questionamentos</a:t>
            </a:r>
            <a:r>
              <a:rPr lang="en-US" dirty="0"/>
              <a:t> que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é: </a:t>
            </a:r>
            <a:r>
              <a:rPr lang="en-US" b="1" dirty="0"/>
              <a:t>O </a:t>
            </a:r>
            <a:r>
              <a:rPr lang="en-US" b="1" dirty="0" err="1"/>
              <a:t>desafio</a:t>
            </a:r>
            <a:r>
              <a:rPr lang="en-US" b="1" dirty="0"/>
              <a:t> é um </a:t>
            </a:r>
            <a:r>
              <a:rPr lang="en-US" b="1" dirty="0" err="1"/>
              <a:t>problema</a:t>
            </a:r>
            <a:r>
              <a:rPr lang="en-US" b="1" dirty="0"/>
              <a:t> real 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apenas</a:t>
            </a:r>
            <a:r>
              <a:rPr lang="en-US" b="1" dirty="0"/>
              <a:t>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opinião</a:t>
            </a:r>
            <a:r>
              <a:rPr lang="en-US" b="1" dirty="0"/>
              <a:t> de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pessoa</a:t>
            </a:r>
            <a:r>
              <a:rPr lang="en-US" b="1" dirty="0"/>
              <a:t>/</a:t>
            </a:r>
            <a:r>
              <a:rPr lang="en-US" b="1" dirty="0" err="1"/>
              <a:t>organização</a:t>
            </a:r>
            <a:r>
              <a:rPr lang="en-US" b="1" dirty="0"/>
              <a:t>? E </a:t>
            </a:r>
            <a:r>
              <a:rPr lang="en-US" b="1" dirty="0" err="1"/>
              <a:t>por</a:t>
            </a:r>
            <a:r>
              <a:rPr lang="en-US" b="1" dirty="0"/>
              <a:t> que </a:t>
            </a:r>
            <a:r>
              <a:rPr lang="en-US" b="1" dirty="0" err="1"/>
              <a:t>isso</a:t>
            </a:r>
            <a:r>
              <a:rPr lang="en-US" b="1" dirty="0"/>
              <a:t> é um </a:t>
            </a:r>
            <a:r>
              <a:rPr lang="en-US" b="1" dirty="0" err="1"/>
              <a:t>problema</a:t>
            </a:r>
            <a:r>
              <a:rPr lang="en-US" b="1" dirty="0"/>
              <a:t>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3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PERSONA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principais características que representem aquele grupo serão reunidas e formarão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identidade, facilitando na hora de indicar as principais necessidades.</a:t>
            </a:r>
            <a:endParaRPr lang="pt-BR" b="0" dirty="0">
              <a:effectLst/>
            </a:endParaRPr>
          </a:p>
          <a:p>
            <a:br>
              <a:rPr lang="pt-BR" dirty="0"/>
            </a:br>
            <a:r>
              <a:rPr lang="pt-BR" dirty="0"/>
              <a:t>Importante: PERSONA é </a:t>
            </a:r>
            <a:r>
              <a:rPr lang="pt-BR" b="1" dirty="0"/>
              <a:t>diferente</a:t>
            </a:r>
            <a:r>
              <a:rPr lang="pt-BR" b="0" dirty="0"/>
              <a:t> de PÚBLICO-ALVO.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 é basicamente um personagem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semi-fictício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criado para que as empresas entendam mais profundamente seus clientes, suas características e necessidades. 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significado de público-alvo é mais genérico do que o de persona. Quando falamos de público-alvo estamos nos referindo a um grupo de pessoas que consideram úteis os produtos ou serviços que a sua empresa oferece. </a:t>
            </a:r>
            <a:endParaRPr lang="en-US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44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MAPA DA EMPATIA</a:t>
            </a:r>
          </a:p>
          <a:p>
            <a:pPr rtl="0"/>
            <a:r>
              <a:rPr lang="en-US" b="0" dirty="0"/>
              <a:t>A</a:t>
            </a:r>
            <a:r>
              <a:rPr lang="pt-BR" b="0" dirty="0"/>
              <a:t> partir da </a:t>
            </a:r>
            <a:r>
              <a:rPr lang="pt-BR" b="0" i="1" dirty="0"/>
              <a:t>persona</a:t>
            </a:r>
            <a:r>
              <a:rPr lang="pt-BR" b="0" dirty="0"/>
              <a:t> criada na ferramenta anterior, o Time Enactus definirá as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dores, sentimentos, desejos e pensamentos dela.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possível também criar o mapa da empatia para a comunidade com um todo também.</a:t>
            </a:r>
          </a:p>
          <a:p>
            <a:pPr rtl="0"/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Dica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conseguiu responder a todas as perguntas? Se a resposta foi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é porque você conhece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pouco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seu cliente (Provavelmente deve voltar para o passo de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imersão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Dica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enxergar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pessoa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Perguntar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“POR QUÊ” 5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vezes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EXEMPLO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perguntas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O que ele vê?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Quais programas de TV? Quais redes sociais? Sites da internet? Jornais? Pessoas?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acontece diante dos olhos dele?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O que ele pensa?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 está feliz? Está triste? O que ele pensa da vida? Do futuro? das notícias de jornal?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 O que ele ouve?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as pessoas falam para ele? O que ele ouve no rádio? E no dia-a-dia em geral?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 O que ele fala?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ele fala para as pessoas? Ele faz o que fala? Sobre quais assuntos ele fala?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 O que ele faz?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Quais atividades ele faz? O que ele faz no dia-a-dia? Como é a vida dele?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6- Quais são as dores dele?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que ele reclama? Quais problemas ele tem? Quais insatisfações e frustrações?</a:t>
            </a:r>
          </a:p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7- Quais as necessidades e desejos?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ele quer? Quais são os sonhos dele? O que é sucesso para ele? O que o faz feliz?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36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DIAGRAMA DE AFINIDADE</a:t>
            </a:r>
            <a:br>
              <a:rPr lang="en-US" b="1" dirty="0"/>
            </a:br>
            <a:r>
              <a:rPr lang="en-US" b="0" dirty="0"/>
              <a:t>O </a:t>
            </a:r>
            <a:r>
              <a:rPr lang="en-US" b="0" dirty="0" err="1"/>
              <a:t>objetivo</a:t>
            </a:r>
            <a:r>
              <a:rPr lang="en-US" b="0" dirty="0"/>
              <a:t> é 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erar um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melhor entendimento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daquilo que está acontecendo.</a:t>
            </a:r>
            <a:endParaRPr lang="en-US" b="0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ideia é agrupar um grande número de ideias, opiniões e informações em grupos, conforme a afinidade que apresentam entre si. 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construído através das ideias, opiniões e outras preocupações sobre determinado problema, organizando-se em grupos baseados em uma relação natural que exista entre elas, estimulando a criatividade e facilitando o aparecimento de novas ideias e enfoques através da participação dos membro.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omo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fazer?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Deve-se obter as ideias e opiniões de todos os integrantes do grupo, onde as informações deverão ser agrupadas de acordo com a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afinidade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apresentam entre si. Cada equipe deve receber então, um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 ou rótulo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descreva de forma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clara e objetiva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afinidade entre todas elas.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79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Perguntas do tipo “como nós podemos?” são o ponto de partida para uma sessão de brainstorming. </a:t>
            </a:r>
          </a:p>
          <a:p>
            <a:r>
              <a:rPr lang="pt-BR" dirty="0"/>
              <a:t>São formuladas em resposta direta a um insight. Essas perguntas são animadoras e otimistas para que você consiga pensar em ideias imediatamente.</a:t>
            </a:r>
          </a:p>
          <a:p>
            <a:endParaRPr lang="en-US" dirty="0"/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necessidades darão origem às várias “Como nós podemos...?” – que têm o poder de </a:t>
            </a:r>
            <a:r>
              <a:rPr lang="pt-B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ampliar os caminhos de exploração do problema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IMPORTANTE: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Time Enactus deve tomar cuidado com sugestões. A ideia da </a:t>
            </a:r>
            <a:r>
              <a:rPr lang="pt-B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reflexão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 promover diferentes percepções, por isso ao pular direto para as soluções há o risco de não explorarmos suficientemente o que aquela necessidade traz enquanto oportunidade e perdermos a chance de gerar ideias realmente novas.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99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 </a:t>
            </a:r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passo</a:t>
            </a:r>
            <a:r>
              <a:rPr lang="en-US" dirty="0"/>
              <a:t> é </a:t>
            </a:r>
            <a:r>
              <a:rPr lang="en-US" b="1" dirty="0"/>
              <a:t>IDEAÇÃO.</a:t>
            </a:r>
          </a:p>
          <a:p>
            <a:r>
              <a:rPr lang="en-US" dirty="0"/>
              <a:t>Como o </a:t>
            </a:r>
            <a:r>
              <a:rPr lang="en-US" dirty="0" err="1"/>
              <a:t>próprio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, </a:t>
            </a:r>
            <a:r>
              <a:rPr lang="en-US" dirty="0" err="1"/>
              <a:t>esse</a:t>
            </a:r>
            <a:r>
              <a:rPr lang="en-US" dirty="0"/>
              <a:t> é o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gerar</a:t>
            </a:r>
            <a:r>
              <a:rPr lang="en-US" dirty="0"/>
              <a:t> e </a:t>
            </a: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b="1" dirty="0" err="1"/>
              <a:t>ideias</a:t>
            </a:r>
            <a:r>
              <a:rPr lang="en-US" b="1" dirty="0"/>
              <a:t>.</a:t>
            </a:r>
          </a:p>
          <a:p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Feito o levantamento e síntese de informações, agora é a hora do time gerar ideias que possam trazer respostas e soluções para as necessidades da comunidade. Relacionar as experiências de fases anteriores com a percepção das necessidades ajuda a gerar ideias mais efetivas para a comunidade.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86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brainstorming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ou chuva de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idéias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português. O time apresentará a situação-problema e os envolvidos levantarão propostas de projetos. O objetivo desta atividade é a geração de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idéias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quantidade. Quanto mais ideias, melhor.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Nenhuma ideia pode ser ignorada ou julgada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este não é o momento para debater a viabilidade das mesmas. Dica: Sem julgamentos.</a:t>
            </a:r>
          </a:p>
          <a:p>
            <a:pPr rtl="0"/>
            <a:endParaRPr lang="en-US" b="0" dirty="0">
              <a:effectLst/>
            </a:endParaRPr>
          </a:p>
          <a:p>
            <a:pPr rtl="0"/>
            <a:r>
              <a:rPr lang="en-US" b="0" dirty="0" err="1">
                <a:effectLst/>
              </a:rPr>
              <a:t>Já</a:t>
            </a:r>
            <a:r>
              <a:rPr lang="en-US" b="0" dirty="0">
                <a:effectLst/>
              </a:rPr>
              <a:t> o </a:t>
            </a:r>
            <a:r>
              <a:rPr lang="pt-BR" sz="1200" b="1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brainwriting</a:t>
            </a:r>
            <a:r>
              <a:rPr lang="pt-B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é uma técnica similar ao </a:t>
            </a:r>
            <a:r>
              <a:rPr lang="pt-B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brainstorming,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porém de maneira silenciosa, no qual os membros escreverão (separadamente) suas ideias ao invés de falar, possibilitando que as pessoas mais tímidas também tenham oportunidade de propor ideias. 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brainstorming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reverso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propõe que se pense em como </a:t>
            </a:r>
            <a:r>
              <a:rPr lang="pt-B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piorar ou criar um problema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daí então propor o que poderia ser feito para solucionar isso. A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intenção é chegar a ideias novas para além das que já surgiram com as ferramentas anteriores.</a:t>
            </a:r>
            <a:endParaRPr lang="pt-BR" b="0" dirty="0">
              <a:effectLst/>
            </a:endParaRPr>
          </a:p>
          <a:p>
            <a:endParaRPr lang="pt-BR" dirty="0"/>
          </a:p>
          <a:p>
            <a:r>
              <a:rPr lang="pt-BR" dirty="0"/>
              <a:t>Lembrando que diversas outras ferramentas podem ser utilizadas pelo time, como por exemplo SCAMPER, funil de ideias, </a:t>
            </a:r>
            <a:r>
              <a:rPr lang="pt-BR" i="1" dirty="0" err="1"/>
              <a:t>crowdsourcing</a:t>
            </a:r>
            <a:r>
              <a:rPr lang="pt-BR" i="0" dirty="0"/>
              <a:t>, entre outras.</a:t>
            </a:r>
            <a:br>
              <a:rPr lang="pt-BR" dirty="0"/>
            </a:br>
            <a:endParaRPr lang="en-US" b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06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quarta</a:t>
            </a:r>
            <a:r>
              <a:rPr lang="en-US" dirty="0"/>
              <a:t> </a:t>
            </a:r>
            <a:r>
              <a:rPr lang="en-US" dirty="0" err="1"/>
              <a:t>etapa</a:t>
            </a:r>
            <a:r>
              <a:rPr lang="en-US" dirty="0"/>
              <a:t> é a </a:t>
            </a:r>
            <a:r>
              <a:rPr lang="en-US" b="1" dirty="0"/>
              <a:t>PROTOTIPAÇÃO e TESTE.</a:t>
            </a:r>
            <a:endParaRPr lang="en-US" b="0" dirty="0"/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 momento, acontecerá a concretização das ideias escolhidas. 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 feito um estudo de viabilidade de cada ideia para que o time consiga ver a aplicabilidade e viabilidade dela. Estes estudos analisam recursos financeiros, humanos, estruturais e validação com a comunidade.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ntretanto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nada vale o projeto/ideia ficar somente no papel. O melhor jeito de ver se funciona ou não é colocando em prática. Assim, o time começa a colher feedbacks e melhorar de modo contínuo.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99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 das ferramentas utilizadas para visualização de forma rápida e objetiva do projeto é o Modelo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Canvas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qual serão levantados pontos estratégicos essenciais e o time poderá desenvolver o projeto na teoria como um todo antes da aplicação.</a:t>
            </a:r>
            <a:endParaRPr lang="pt-BR" b="0" dirty="0">
              <a:effectLst/>
            </a:endParaRPr>
          </a:p>
          <a:p>
            <a:br>
              <a:rPr lang="pt-BR" dirty="0"/>
            </a:br>
            <a:r>
              <a:rPr lang="pt-BR" dirty="0"/>
              <a:t>Dicas para um protótipo </a:t>
            </a:r>
            <a:r>
              <a:rPr lang="pt-BR" b="1" dirty="0"/>
              <a:t>eficaz</a:t>
            </a:r>
            <a:r>
              <a:rPr lang="pt-BR" b="0" dirty="0"/>
              <a:t>: </a:t>
            </a:r>
          </a:p>
          <a:p>
            <a:r>
              <a:rPr lang="pt-BR" b="0" dirty="0"/>
              <a:t>-SAIBA O OBJETIVO desde o início. Qual o impacto que o time pretende gerar na comunidade?</a:t>
            </a:r>
          </a:p>
          <a:p>
            <a:r>
              <a:rPr lang="pt-BR" dirty="0"/>
              <a:t>-Se o Time está esperando tudo ficar perfeito para começar a executar, NUNCA começarão! </a:t>
            </a:r>
          </a:p>
          <a:p>
            <a:endParaRPr lang="pt-BR" dirty="0"/>
          </a:p>
          <a:p>
            <a:r>
              <a:rPr lang="pt-BR"/>
              <a:t>Prontos para começar???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68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melhora</a:t>
            </a:r>
            <a:r>
              <a:rPr lang="en-US" dirty="0"/>
              <a:t> continua e </a:t>
            </a:r>
            <a:r>
              <a:rPr lang="en-US" dirty="0" err="1"/>
              <a:t>eficácia</a:t>
            </a:r>
            <a:r>
              <a:rPr lang="en-US" dirty="0"/>
              <a:t>, é </a:t>
            </a:r>
            <a:r>
              <a:rPr lang="en-US" dirty="0" err="1"/>
              <a:t>interessante</a:t>
            </a:r>
            <a:r>
              <a:rPr lang="en-US" dirty="0"/>
              <a:t> </a:t>
            </a:r>
            <a:r>
              <a:rPr lang="en-US" dirty="0" err="1"/>
              <a:t>validar</a:t>
            </a:r>
            <a:r>
              <a:rPr lang="en-US" dirty="0"/>
              <a:t> FAZENDO.</a:t>
            </a:r>
          </a:p>
          <a:p>
            <a:endParaRPr lang="en-US" dirty="0"/>
          </a:p>
          <a:p>
            <a:r>
              <a:rPr lang="en-US" dirty="0" err="1"/>
              <a:t>Deve</a:t>
            </a:r>
            <a:r>
              <a:rPr lang="en-US" dirty="0"/>
              <a:t>-se </a:t>
            </a:r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novamente</a:t>
            </a:r>
            <a:r>
              <a:rPr lang="en-US" dirty="0"/>
              <a:t> a </a:t>
            </a:r>
            <a:r>
              <a:rPr lang="en-US" dirty="0" err="1"/>
              <a:t>importância</a:t>
            </a:r>
            <a:r>
              <a:rPr lang="en-US" dirty="0"/>
              <a:t> de </a:t>
            </a:r>
            <a:r>
              <a:rPr lang="en-US" dirty="0" err="1"/>
              <a:t>ter</a:t>
            </a:r>
            <a:r>
              <a:rPr lang="en-US" dirty="0"/>
              <a:t> um Sistema de </a:t>
            </a:r>
            <a:r>
              <a:rPr lang="en-US" dirty="0" err="1"/>
              <a:t>mensuração</a:t>
            </a:r>
            <a:r>
              <a:rPr lang="en-US" dirty="0"/>
              <a:t> e que </a:t>
            </a:r>
            <a:r>
              <a:rPr lang="en-US" dirty="0" err="1"/>
              <a:t>temos</a:t>
            </a:r>
            <a:r>
              <a:rPr lang="en-US" dirty="0"/>
              <a:t> um </a:t>
            </a:r>
            <a:r>
              <a:rPr lang="en-US" dirty="0" err="1"/>
              <a:t>treinamento</a:t>
            </a:r>
            <a:r>
              <a:rPr lang="en-US" dirty="0"/>
              <a:t> </a:t>
            </a:r>
            <a:r>
              <a:rPr lang="en-US" dirty="0" err="1"/>
              <a:t>disponível</a:t>
            </a:r>
            <a:r>
              <a:rPr lang="en-US" dirty="0"/>
              <a:t> para </a:t>
            </a:r>
            <a:r>
              <a:rPr lang="en-US" dirty="0" err="1"/>
              <a:t>tal</a:t>
            </a:r>
            <a:r>
              <a:rPr lang="en-US" dirty="0"/>
              <a:t>.</a:t>
            </a:r>
          </a:p>
          <a:p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que o </a:t>
            </a:r>
            <a:r>
              <a:rPr lang="en-US" dirty="0" err="1"/>
              <a:t>erro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ferramenta de </a:t>
            </a:r>
            <a:r>
              <a:rPr lang="en-US" dirty="0" err="1"/>
              <a:t>aprendizado</a:t>
            </a:r>
            <a:r>
              <a:rPr lang="en-US" dirty="0"/>
              <a:t>,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e mudra </a:t>
            </a:r>
            <a:r>
              <a:rPr lang="en-US" dirty="0" err="1"/>
              <a:t>nossas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método</a:t>
            </a:r>
            <a:r>
              <a:rPr lang="en-US" dirty="0"/>
              <a:t> PDCA </a:t>
            </a:r>
            <a:r>
              <a:rPr lang="en-US" dirty="0" err="1"/>
              <a:t>ou</a:t>
            </a:r>
            <a:r>
              <a:rPr lang="en-US" dirty="0"/>
              <a:t> Lean Startup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, </a:t>
            </a:r>
            <a:r>
              <a:rPr lang="en-US" dirty="0" err="1"/>
              <a:t>assim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outros. </a:t>
            </a:r>
            <a:br>
              <a:rPr lang="en-US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51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Relembrar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treinamentos</a:t>
            </a:r>
            <a:r>
              <a:rPr lang="en-US" dirty="0"/>
              <a:t> Enactus se </a:t>
            </a:r>
            <a:r>
              <a:rPr lang="en-US" dirty="0" err="1"/>
              <a:t>complementam</a:t>
            </a:r>
            <a:r>
              <a:rPr lang="en-US" dirty="0"/>
              <a:t> entre </a:t>
            </a:r>
            <a:r>
              <a:rPr lang="en-US" dirty="0" err="1"/>
              <a:t>eles</a:t>
            </a:r>
            <a:r>
              <a:rPr lang="en-US" dirty="0"/>
              <a:t> e da </a:t>
            </a:r>
            <a:r>
              <a:rPr lang="en-US" dirty="0" err="1"/>
              <a:t>importância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conhecimento</a:t>
            </a:r>
            <a:r>
              <a:rPr lang="en-US" dirty="0"/>
              <a:t>/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do time.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9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Empatia e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cocriação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muito alinhado com um projeto Enactus. Segundo o dicionário, empatia é a capacidade de se colocar no lugar de um grupo e entender as necessidades e sentimentos do mesmo.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Cocriação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algo criado em conjunto. Os projetos Enactus são construídos para a comunidade, ela é o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público-alvo e deve ser protagonista dele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b="0" dirty="0">
              <a:effectLst/>
            </a:endParaRPr>
          </a:p>
          <a:p>
            <a:pPr rtl="0"/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Design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busca a partir de um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levantamento de necessidades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criação de forma coletiva e colaborativa de um projeto, em uma perspectiva de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empatia máxima com a comunidade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qual ela é colocada como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desenvolvimento do mesmo.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2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grande ideia do Design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a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alteração do modelo mental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Começamos a nos questionar mais: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eu nunca tive o problema que a comunidade tem, como propor uma solução sem conhecer profundamente suas necessidades?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Eu seria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eficaz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chegando com respostas prontas ou devo fazer mais perguntas para a comunidade?</a:t>
            </a:r>
          </a:p>
          <a:p>
            <a:pPr rtl="0"/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Escutar a comunidade e entender sua realidade cria soluções inovadoras e novas oportunidades, em um projeto que atenda as impacte positivamente, atendendo suas necessidades.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9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variações</a:t>
            </a:r>
            <a:r>
              <a:rPr lang="en-US" dirty="0"/>
              <a:t> do Design Thinking. </a:t>
            </a:r>
            <a:r>
              <a:rPr lang="en-US" dirty="0" err="1"/>
              <a:t>Focaremos</a:t>
            </a:r>
            <a:r>
              <a:rPr lang="en-US" dirty="0"/>
              <a:t>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4 </a:t>
            </a:r>
            <a:r>
              <a:rPr lang="en-US" dirty="0" err="1"/>
              <a:t>etapas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1- </a:t>
            </a:r>
            <a:r>
              <a:rPr lang="en-US" b="1" dirty="0" err="1"/>
              <a:t>Imersão</a:t>
            </a:r>
            <a:r>
              <a:rPr lang="en-US" b="0" dirty="0"/>
              <a:t>;</a:t>
            </a:r>
            <a:br>
              <a:rPr lang="en-US" b="0" dirty="0"/>
            </a:br>
            <a:r>
              <a:rPr lang="en-US" b="0" dirty="0"/>
              <a:t>2- </a:t>
            </a:r>
            <a:r>
              <a:rPr lang="en-US" b="1" dirty="0" err="1"/>
              <a:t>Reflexão</a:t>
            </a:r>
            <a:r>
              <a:rPr lang="en-US" b="0" dirty="0"/>
              <a:t>;</a:t>
            </a:r>
            <a:endParaRPr lang="en-US" b="1" dirty="0"/>
          </a:p>
          <a:p>
            <a:r>
              <a:rPr lang="en-US" b="0" dirty="0">
                <a:effectLst/>
              </a:rPr>
              <a:t>3- </a:t>
            </a:r>
            <a:r>
              <a:rPr lang="en-US" b="1" dirty="0" err="1">
                <a:effectLst/>
              </a:rPr>
              <a:t>Ideação</a:t>
            </a:r>
            <a:r>
              <a:rPr lang="en-US" b="0" dirty="0">
                <a:effectLst/>
              </a:rPr>
              <a:t>;</a:t>
            </a:r>
          </a:p>
          <a:p>
            <a:r>
              <a:rPr lang="en-US" b="0" dirty="0">
                <a:effectLst/>
              </a:rPr>
              <a:t>4- </a:t>
            </a:r>
            <a:r>
              <a:rPr lang="en-US" b="1" dirty="0" err="1">
                <a:effectLst/>
              </a:rPr>
              <a:t>Prototipação</a:t>
            </a:r>
            <a:r>
              <a:rPr lang="en-US" b="1" dirty="0">
                <a:effectLst/>
              </a:rPr>
              <a:t> e Teste</a:t>
            </a:r>
            <a:r>
              <a:rPr lang="en-US" b="0" dirty="0">
                <a:effectLst/>
              </a:rPr>
              <a:t>;</a:t>
            </a:r>
          </a:p>
          <a:p>
            <a:r>
              <a:rPr lang="en-US" b="0" dirty="0" err="1">
                <a:effectLst/>
              </a:rPr>
              <a:t>Alinhado</a:t>
            </a:r>
            <a:r>
              <a:rPr lang="en-US" b="0" dirty="0">
                <a:effectLst/>
              </a:rPr>
              <a:t> com </a:t>
            </a:r>
            <a:r>
              <a:rPr lang="en-US" b="0" dirty="0" err="1">
                <a:effectLst/>
              </a:rPr>
              <a:t>missão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visão</a:t>
            </a:r>
            <a:r>
              <a:rPr lang="en-US" b="0" dirty="0">
                <a:effectLst/>
              </a:rPr>
              <a:t> do time, </a:t>
            </a:r>
            <a:r>
              <a:rPr lang="en-US" b="0" dirty="0" err="1">
                <a:effectLst/>
              </a:rPr>
              <a:t>podem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partir</a:t>
            </a:r>
            <a:r>
              <a:rPr lang="en-US" b="0" dirty="0">
                <a:effectLst/>
              </a:rPr>
              <a:t> de </a:t>
            </a:r>
            <a:r>
              <a:rPr lang="en-US" b="1" dirty="0" err="1">
                <a:effectLst/>
              </a:rPr>
              <a:t>qual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problema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querem</a:t>
            </a:r>
            <a:r>
              <a:rPr lang="en-US" b="1" dirty="0">
                <a:effectLst/>
              </a:rPr>
              <a:t> resolver</a:t>
            </a:r>
            <a:r>
              <a:rPr lang="en-US" b="0" dirty="0">
                <a:effectLst/>
              </a:rPr>
              <a:t> e </a:t>
            </a:r>
            <a:r>
              <a:rPr lang="en-US" b="0" dirty="0" err="1">
                <a:effectLst/>
              </a:rPr>
              <a:t>utilizarem</a:t>
            </a:r>
            <a:r>
              <a:rPr lang="en-US" b="0" dirty="0">
                <a:effectLst/>
              </a:rPr>
              <a:t> o Design Thinking para </a:t>
            </a:r>
            <a:r>
              <a:rPr lang="en-US" b="0" dirty="0" err="1">
                <a:effectLst/>
              </a:rPr>
              <a:t>tal</a:t>
            </a:r>
            <a:r>
              <a:rPr lang="en-US" b="0" dirty="0">
                <a:effectLst/>
              </a:rPr>
              <a:t>, </a:t>
            </a:r>
            <a:r>
              <a:rPr lang="en-US" b="0" dirty="0" err="1">
                <a:effectLst/>
              </a:rPr>
              <a:t>como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também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podem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começar</a:t>
            </a:r>
            <a:r>
              <a:rPr lang="en-US" b="0" dirty="0">
                <a:effectLst/>
              </a:rPr>
              <a:t> a </a:t>
            </a:r>
            <a:r>
              <a:rPr lang="en-US" b="0" dirty="0" err="1">
                <a:effectLst/>
              </a:rPr>
              <a:t>conhecer</a:t>
            </a:r>
            <a:r>
              <a:rPr lang="en-US" b="0" dirty="0">
                <a:effectLst/>
              </a:rPr>
              <a:t> a </a:t>
            </a:r>
            <a:r>
              <a:rPr lang="en-US" b="0" dirty="0" err="1">
                <a:effectLst/>
              </a:rPr>
              <a:t>comunidade</a:t>
            </a:r>
            <a:r>
              <a:rPr lang="en-US" b="0" dirty="0">
                <a:effectLst/>
              </a:rPr>
              <a:t> e a </a:t>
            </a:r>
            <a:r>
              <a:rPr lang="en-US" b="0" dirty="0" err="1">
                <a:effectLst/>
              </a:rPr>
              <a:t>partir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disso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utilizar</a:t>
            </a:r>
            <a:r>
              <a:rPr lang="en-US" b="0" dirty="0">
                <a:effectLst/>
              </a:rPr>
              <a:t> o DT para </a:t>
            </a:r>
            <a:r>
              <a:rPr lang="en-US" b="0" dirty="0" err="1">
                <a:effectLst/>
              </a:rPr>
              <a:t>enxergar</a:t>
            </a:r>
            <a:r>
              <a:rPr lang="en-US" b="0" dirty="0">
                <a:effectLst/>
              </a:rPr>
              <a:t> a </a:t>
            </a:r>
            <a:r>
              <a:rPr lang="en-US" b="0" dirty="0" err="1">
                <a:effectLst/>
              </a:rPr>
              <a:t>oportunidade</a:t>
            </a:r>
            <a:r>
              <a:rPr lang="en-US" b="0" dirty="0">
                <a:effectLst/>
              </a:rPr>
              <a:t> e </a:t>
            </a:r>
            <a:r>
              <a:rPr lang="en-US" b="0" dirty="0" err="1">
                <a:effectLst/>
              </a:rPr>
              <a:t>criar</a:t>
            </a:r>
            <a:r>
              <a:rPr lang="en-US" b="0" dirty="0">
                <a:effectLst/>
              </a:rPr>
              <a:t> o </a:t>
            </a:r>
            <a:r>
              <a:rPr lang="en-US" b="0" dirty="0" err="1">
                <a:effectLst/>
              </a:rPr>
              <a:t>projeto</a:t>
            </a:r>
            <a:r>
              <a:rPr lang="en-US" b="0" dirty="0">
                <a:effectLst/>
              </a:rPr>
              <a:t>.</a:t>
            </a:r>
          </a:p>
          <a:p>
            <a:endParaRPr lang="en-US" b="0" dirty="0">
              <a:effectLst/>
            </a:endParaRPr>
          </a:p>
          <a:p>
            <a:r>
              <a:rPr lang="en-US" b="0" dirty="0" err="1">
                <a:effectLst/>
              </a:rPr>
              <a:t>Aidante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trataremos</a:t>
            </a:r>
            <a:r>
              <a:rPr lang="en-US" b="0" dirty="0">
                <a:effectLst/>
              </a:rPr>
              <a:t> com </a:t>
            </a:r>
            <a:r>
              <a:rPr lang="en-US" b="0" dirty="0" err="1">
                <a:effectLst/>
              </a:rPr>
              <a:t>mais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detalhes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sobre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cada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etapa</a:t>
            </a:r>
            <a:r>
              <a:rPr lang="en-US" b="0" dirty="0">
                <a:effectLst/>
              </a:rPr>
              <a:t>.</a:t>
            </a:r>
            <a:endParaRPr lang="pt-BR" b="0" dirty="0">
              <a:effectLst/>
            </a:endParaRPr>
          </a:p>
          <a:p>
            <a:endParaRPr lang="pt-BR" dirty="0"/>
          </a:p>
          <a:p>
            <a:br>
              <a:rPr lang="pt-BR" dirty="0"/>
            </a:br>
            <a:endParaRPr lang="en-US" b="0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1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Time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ciente</a:t>
            </a:r>
            <a:r>
              <a:rPr lang="en-US" dirty="0"/>
              <a:t> que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que as </a:t>
            </a:r>
            <a:r>
              <a:rPr lang="en-US" dirty="0" err="1"/>
              <a:t>etapas</a:t>
            </a:r>
            <a:r>
              <a:rPr lang="en-US" dirty="0"/>
              <a:t> se </a:t>
            </a:r>
            <a:r>
              <a:rPr lang="en-US" dirty="0" err="1"/>
              <a:t>interagem</a:t>
            </a:r>
            <a:r>
              <a:rPr lang="pt-BR" dirty="0"/>
              <a:t>, ou seja, </a:t>
            </a:r>
            <a:r>
              <a:rPr lang="pt-BR" b="1" dirty="0"/>
              <a:t>não </a:t>
            </a:r>
            <a:r>
              <a:rPr lang="pt-BR" b="0" dirty="0"/>
              <a:t>é um processo linear.</a:t>
            </a:r>
            <a:endParaRPr lang="pt-BR" dirty="0"/>
          </a:p>
          <a:p>
            <a:r>
              <a:rPr lang="en-US" dirty="0"/>
              <a:t>E</a:t>
            </a:r>
            <a:r>
              <a:rPr lang="pt-BR" dirty="0"/>
              <a:t>x: Podem ter feito toda a imersão e estar no passo de </a:t>
            </a:r>
            <a:r>
              <a:rPr lang="pt-BR" b="0" dirty="0"/>
              <a:t>reflexão, mas ao perceberem que precisam de um maior entendimento da comunidade, retornam a imersão.</a:t>
            </a:r>
          </a:p>
          <a:p>
            <a:r>
              <a:rPr lang="en-US" b="0" dirty="0"/>
              <a:t>D</a:t>
            </a:r>
            <a:r>
              <a:rPr lang="pt-BR" b="0" dirty="0" err="1"/>
              <a:t>ica</a:t>
            </a:r>
            <a:r>
              <a:rPr lang="pt-BR" b="0" dirty="0"/>
              <a:t>: </a:t>
            </a:r>
            <a:r>
              <a:rPr lang="pt-BR" b="1" dirty="0"/>
              <a:t>Cultura de feedback </a:t>
            </a:r>
            <a:r>
              <a:rPr lang="pt-BR" b="0" dirty="0"/>
              <a:t>é essencial para saber como está o andamento dos passos e do projeto desenvolvido. </a:t>
            </a:r>
            <a:br>
              <a:rPr lang="pt-BR" b="0" dirty="0"/>
            </a:br>
            <a:r>
              <a:rPr lang="pt-BR" b="0" dirty="0"/>
              <a:t>Feedback de Comunidade -&gt; Time, Membros &lt;-&gt; Membros...</a:t>
            </a:r>
          </a:p>
          <a:p>
            <a:endParaRPr lang="pt-BR" b="0" dirty="0"/>
          </a:p>
          <a:p>
            <a:r>
              <a:rPr lang="pt-BR" b="0" dirty="0"/>
              <a:t>Lembrando que muitas vezes o feedback da comunidade não será formal. Pode ser algum comentário ou atitude mais subjetiva.</a:t>
            </a:r>
          </a:p>
          <a:p>
            <a:br>
              <a:rPr lang="pt-BR" b="0" dirty="0"/>
            </a:b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4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etapa</a:t>
            </a:r>
            <a:r>
              <a:rPr lang="en-US" dirty="0"/>
              <a:t> é de </a:t>
            </a:r>
            <a:r>
              <a:rPr lang="en-US" b="1" dirty="0"/>
              <a:t>IMERSÃO: 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 é entender a comunidade que está sendo trabalhada (Ou problemática que o Time quer resolver), comportamentos, visão de mundo, sonhos, desejos, expectativas. 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Nessa etapa que o time irá de fato se inserir na comunidade visando a construção de confiança e empatia a respeito da realidade vivida pelas pessoas.</a:t>
            </a:r>
            <a:endParaRPr lang="pt-BR" b="0" dirty="0">
              <a:effectLst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4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Durante a </a:t>
            </a:r>
            <a:r>
              <a:rPr lang="en-US" b="1" dirty="0" err="1"/>
              <a:t>imersão</a:t>
            </a:r>
            <a:r>
              <a:rPr lang="en-US" b="0" dirty="0"/>
              <a:t>, é de extrema </a:t>
            </a:r>
            <a:r>
              <a:rPr lang="en-US" b="0" dirty="0" err="1"/>
              <a:t>importância</a:t>
            </a:r>
            <a:r>
              <a:rPr lang="en-US" b="0" dirty="0"/>
              <a:t> </a:t>
            </a:r>
            <a:r>
              <a:rPr lang="en-US" b="0" dirty="0" err="1"/>
              <a:t>coletar</a:t>
            </a:r>
            <a:r>
              <a:rPr lang="en-US" b="0" dirty="0"/>
              <a:t> dados.</a:t>
            </a:r>
            <a:br>
              <a:rPr lang="en-US" b="0" dirty="0"/>
            </a:br>
            <a:r>
              <a:rPr lang="en-US" b="0" dirty="0" err="1"/>
              <a:t>Separamos</a:t>
            </a:r>
            <a:r>
              <a:rPr lang="en-US" b="0" dirty="0"/>
              <a:t> </a:t>
            </a:r>
            <a:r>
              <a:rPr lang="en-US" b="0" dirty="0" err="1"/>
              <a:t>essa</a:t>
            </a:r>
            <a:r>
              <a:rPr lang="en-US" b="0" dirty="0"/>
              <a:t> </a:t>
            </a:r>
            <a:r>
              <a:rPr lang="en-US" b="0" dirty="0" err="1"/>
              <a:t>coleta</a:t>
            </a:r>
            <a:r>
              <a:rPr lang="en-US" b="0" dirty="0"/>
              <a:t> </a:t>
            </a:r>
            <a:r>
              <a:rPr lang="en-US" b="0" dirty="0" err="1"/>
              <a:t>em</a:t>
            </a:r>
            <a:r>
              <a:rPr lang="en-US" b="0" dirty="0"/>
              <a:t> </a:t>
            </a:r>
            <a:r>
              <a:rPr lang="en-US" b="0" dirty="0" err="1"/>
              <a:t>dois</a:t>
            </a:r>
            <a:r>
              <a:rPr lang="en-US" b="0" dirty="0"/>
              <a:t>: Fonte </a:t>
            </a:r>
            <a:r>
              <a:rPr lang="en-US" b="0" dirty="0" err="1"/>
              <a:t>Primária</a:t>
            </a:r>
            <a:r>
              <a:rPr lang="en-US" b="0" dirty="0"/>
              <a:t> e </a:t>
            </a:r>
            <a:r>
              <a:rPr lang="en-US" b="0" dirty="0" err="1"/>
              <a:t>Secundária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A Fonte </a:t>
            </a:r>
            <a:r>
              <a:rPr lang="en-US" b="1" dirty="0" err="1"/>
              <a:t>Primária</a:t>
            </a:r>
            <a:r>
              <a:rPr lang="en-US" b="0" dirty="0"/>
              <a:t> </a:t>
            </a:r>
            <a:r>
              <a:rPr lang="en-US" b="0" dirty="0" err="1"/>
              <a:t>são</a:t>
            </a:r>
            <a:r>
              <a:rPr lang="en-US" b="0" dirty="0"/>
              <a:t> as </a:t>
            </a:r>
            <a:r>
              <a:rPr lang="en-US" b="0" dirty="0" err="1"/>
              <a:t>próprias</a:t>
            </a:r>
            <a:r>
              <a:rPr lang="en-US" b="0" dirty="0"/>
              <a:t> </a:t>
            </a:r>
            <a:r>
              <a:rPr lang="en-US" b="0" dirty="0" err="1"/>
              <a:t>pessoas</a:t>
            </a:r>
            <a:r>
              <a:rPr lang="en-US" b="0" dirty="0"/>
              <a:t> da </a:t>
            </a:r>
            <a:r>
              <a:rPr lang="en-US" b="0" dirty="0" err="1"/>
              <a:t>comunidade</a:t>
            </a:r>
            <a:r>
              <a:rPr lang="en-US" b="0" dirty="0"/>
              <a:t>. De </a:t>
            </a:r>
            <a:r>
              <a:rPr lang="en-US" b="0" dirty="0" err="1"/>
              <a:t>modo</a:t>
            </a:r>
            <a:r>
              <a:rPr lang="en-US" b="0" dirty="0"/>
              <a:t> que o Time Enactus </a:t>
            </a:r>
            <a:r>
              <a:rPr lang="en-US" b="0" dirty="0" err="1"/>
              <a:t>entrará</a:t>
            </a:r>
            <a:r>
              <a:rPr lang="en-US" b="0" dirty="0"/>
              <a:t> </a:t>
            </a:r>
            <a:r>
              <a:rPr lang="en-US" b="0" dirty="0" err="1"/>
              <a:t>em</a:t>
            </a:r>
            <a:r>
              <a:rPr lang="en-US" b="0" dirty="0"/>
              <a:t> </a:t>
            </a:r>
            <a:r>
              <a:rPr lang="en-US" b="0" dirty="0" err="1"/>
              <a:t>contato</a:t>
            </a:r>
            <a:r>
              <a:rPr lang="en-US" b="0" dirty="0"/>
              <a:t> </a:t>
            </a:r>
            <a:r>
              <a:rPr lang="en-US" b="0" dirty="0" err="1"/>
              <a:t>direto</a:t>
            </a:r>
            <a:r>
              <a:rPr lang="en-US" b="0" dirty="0"/>
              <a:t> com </a:t>
            </a:r>
            <a:r>
              <a:rPr lang="en-US" b="0" dirty="0" err="1"/>
              <a:t>eles</a:t>
            </a:r>
            <a:r>
              <a:rPr lang="en-US" b="0" dirty="0"/>
              <a:t>. </a:t>
            </a:r>
            <a:r>
              <a:rPr lang="en-US" b="0" dirty="0" err="1"/>
              <a:t>Em</a:t>
            </a:r>
            <a:r>
              <a:rPr lang="en-US" b="0" dirty="0"/>
              <a:t> </a:t>
            </a:r>
            <a:r>
              <a:rPr lang="en-US" b="0" dirty="0" err="1"/>
              <a:t>nosso</a:t>
            </a:r>
            <a:r>
              <a:rPr lang="en-US" b="0" dirty="0"/>
              <a:t> material </a:t>
            </a:r>
            <a:r>
              <a:rPr lang="en-US" b="0" dirty="0" err="1"/>
              <a:t>completo</a:t>
            </a:r>
            <a:r>
              <a:rPr lang="en-US" b="0" dirty="0"/>
              <a:t>, </a:t>
            </a:r>
            <a:r>
              <a:rPr lang="en-US" b="0" dirty="0" err="1"/>
              <a:t>exemplificamos</a:t>
            </a:r>
            <a:r>
              <a:rPr lang="en-US" b="0" dirty="0"/>
              <a:t> </a:t>
            </a:r>
            <a:r>
              <a:rPr lang="en-US" b="0" dirty="0" err="1"/>
              <a:t>como</a:t>
            </a:r>
            <a:r>
              <a:rPr lang="en-US" b="0" dirty="0"/>
              <a:t> </a:t>
            </a:r>
            <a:r>
              <a:rPr lang="en-US" b="0" dirty="0" err="1"/>
              <a:t>deve</a:t>
            </a:r>
            <a:r>
              <a:rPr lang="en-US" b="0" dirty="0"/>
              <a:t> </a:t>
            </a:r>
            <a:r>
              <a:rPr lang="en-US" b="0" dirty="0" err="1"/>
              <a:t>ser</a:t>
            </a:r>
            <a:r>
              <a:rPr lang="en-US" b="0" dirty="0"/>
              <a:t> </a:t>
            </a:r>
            <a:r>
              <a:rPr lang="en-US" b="0" dirty="0" err="1"/>
              <a:t>feita</a:t>
            </a:r>
            <a:r>
              <a:rPr lang="en-US" b="0" dirty="0"/>
              <a:t> </a:t>
            </a:r>
            <a:r>
              <a:rPr lang="en-US" b="0" dirty="0" err="1"/>
              <a:t>uma</a:t>
            </a:r>
            <a:r>
              <a:rPr lang="en-US" b="0" dirty="0"/>
              <a:t> </a:t>
            </a:r>
            <a:r>
              <a:rPr lang="en-US" b="0" dirty="0" err="1"/>
              <a:t>entrevista</a:t>
            </a:r>
            <a:r>
              <a:rPr lang="en-US" b="0" dirty="0"/>
              <a:t> </a:t>
            </a:r>
            <a:r>
              <a:rPr lang="en-US" b="0" dirty="0" err="1"/>
              <a:t>empática</a:t>
            </a:r>
            <a:r>
              <a:rPr lang="en-US" b="0" dirty="0"/>
              <a:t>. </a:t>
            </a:r>
            <a:r>
              <a:rPr lang="en-US" b="0" dirty="0" err="1"/>
              <a:t>Encontre</a:t>
            </a:r>
            <a:r>
              <a:rPr lang="en-US" b="0" dirty="0"/>
              <a:t> o </a:t>
            </a:r>
            <a:r>
              <a:rPr lang="en-US" b="0" dirty="0" err="1"/>
              <a:t>significado</a:t>
            </a:r>
            <a:r>
              <a:rPr lang="en-US" b="0" dirty="0"/>
              <a:t> </a:t>
            </a:r>
            <a:r>
              <a:rPr lang="en-US" b="0" dirty="0" err="1"/>
              <a:t>deatrás</a:t>
            </a:r>
            <a:r>
              <a:rPr lang="en-US" b="0" dirty="0"/>
              <a:t> das </a:t>
            </a:r>
            <a:r>
              <a:rPr lang="en-US" b="0" dirty="0" err="1"/>
              <a:t>respostas</a:t>
            </a:r>
            <a:r>
              <a:rPr lang="en-US" b="0" dirty="0"/>
              <a:t>. </a:t>
            </a:r>
            <a:r>
              <a:rPr lang="en-US" b="0" dirty="0" err="1"/>
              <a:t>Pergunte</a:t>
            </a:r>
            <a:r>
              <a:rPr lang="en-US" b="0" dirty="0"/>
              <a:t> 5 </a:t>
            </a:r>
            <a:r>
              <a:rPr lang="en-US" b="0" dirty="0" err="1"/>
              <a:t>vezes</a:t>
            </a:r>
            <a:r>
              <a:rPr lang="en-US" b="0" dirty="0"/>
              <a:t> “PORQUÊ”.</a:t>
            </a:r>
            <a:br>
              <a:rPr lang="en-US" b="0" dirty="0"/>
            </a:br>
            <a:r>
              <a:rPr lang="en-US" b="0" dirty="0" err="1"/>
              <a:t>Já</a:t>
            </a:r>
            <a:r>
              <a:rPr lang="en-US" b="0" dirty="0"/>
              <a:t> a Fonte </a:t>
            </a:r>
            <a:r>
              <a:rPr lang="en-US" b="1" dirty="0" err="1"/>
              <a:t>Secundária</a:t>
            </a:r>
            <a:r>
              <a:rPr lang="en-US" b="0" dirty="0"/>
              <a:t> é </a:t>
            </a:r>
            <a:r>
              <a:rPr lang="en-US" b="0" dirty="0" err="1"/>
              <a:t>todo</a:t>
            </a:r>
            <a:r>
              <a:rPr lang="en-US" b="0" dirty="0"/>
              <a:t> o </a:t>
            </a:r>
            <a:r>
              <a:rPr lang="en-US" b="0" dirty="0" err="1"/>
              <a:t>levantamento</a:t>
            </a:r>
            <a:r>
              <a:rPr lang="en-US" b="0" dirty="0"/>
              <a:t> de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informações, dados, estudos e o que mais houver de conhecimento disponível sobre o problema em questão. Em nosso material completo, demonstramos um roteiro de observação de campo que pode ser utilizado pelo Time Enactus.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99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Entrevistar</a:t>
            </a:r>
            <a:r>
              <a:rPr lang="en-US" b="1" dirty="0"/>
              <a:t> </a:t>
            </a:r>
            <a:r>
              <a:rPr lang="en-US" b="0" dirty="0"/>
              <a:t>o que as </a:t>
            </a:r>
            <a:r>
              <a:rPr lang="en-US" b="0" dirty="0" err="1"/>
              <a:t>pessoas</a:t>
            </a:r>
            <a:r>
              <a:rPr lang="en-US" b="0" dirty="0"/>
              <a:t> </a:t>
            </a:r>
            <a:r>
              <a:rPr lang="en-US" b="0" dirty="0" err="1"/>
              <a:t>dizem</a:t>
            </a:r>
            <a:r>
              <a:rPr lang="en-US" b="0" dirty="0"/>
              <a:t> que </a:t>
            </a:r>
            <a:r>
              <a:rPr lang="en-US" b="0" dirty="0" err="1"/>
              <a:t>fazem</a:t>
            </a:r>
            <a:r>
              <a:rPr lang="en-US" b="0" dirty="0"/>
              <a:t>.</a:t>
            </a:r>
          </a:p>
          <a:p>
            <a:r>
              <a:rPr lang="en-US" b="1" dirty="0" err="1"/>
              <a:t>Observar</a:t>
            </a:r>
            <a:r>
              <a:rPr lang="en-US" b="0" dirty="0"/>
              <a:t> o que as </a:t>
            </a:r>
            <a:r>
              <a:rPr lang="en-US" b="0" dirty="0" err="1"/>
              <a:t>pessoas</a:t>
            </a:r>
            <a:r>
              <a:rPr lang="en-US" b="0" dirty="0"/>
              <a:t> </a:t>
            </a:r>
            <a:r>
              <a:rPr lang="en-US" b="0" dirty="0" err="1"/>
              <a:t>fazem</a:t>
            </a:r>
            <a:r>
              <a:rPr lang="en-US" b="0" dirty="0"/>
              <a:t>.</a:t>
            </a:r>
          </a:p>
          <a:p>
            <a:r>
              <a:rPr lang="en-US" b="1" dirty="0" err="1"/>
              <a:t>Vivencias</a:t>
            </a:r>
            <a:r>
              <a:rPr lang="en-US" b="0" dirty="0"/>
              <a:t> o que as </a:t>
            </a:r>
            <a:r>
              <a:rPr lang="en-US" b="0" dirty="0" err="1"/>
              <a:t>pessoas</a:t>
            </a:r>
            <a:r>
              <a:rPr lang="en-US" b="0" dirty="0"/>
              <a:t> </a:t>
            </a:r>
            <a:r>
              <a:rPr lang="en-US" b="0" dirty="0" err="1"/>
              <a:t>experenciam</a:t>
            </a:r>
            <a:r>
              <a:rPr lang="en-US" b="0" dirty="0"/>
              <a:t>.</a:t>
            </a:r>
          </a:p>
          <a:p>
            <a:br>
              <a:rPr lang="en-US" b="1" dirty="0"/>
            </a:br>
            <a:r>
              <a:rPr lang="en-US" b="1" dirty="0" err="1"/>
              <a:t>Dica</a:t>
            </a:r>
            <a:r>
              <a:rPr lang="en-US" b="1" dirty="0"/>
              <a:t>: </a:t>
            </a:r>
            <a:r>
              <a:rPr lang="en-US" b="0" dirty="0" err="1"/>
              <a:t>Utilizar</a:t>
            </a:r>
            <a:r>
              <a:rPr lang="en-US" b="0" dirty="0"/>
              <a:t> o diagram de Venn para </a:t>
            </a:r>
            <a:r>
              <a:rPr lang="en-US" b="0" dirty="0" err="1"/>
              <a:t>ver</a:t>
            </a:r>
            <a:r>
              <a:rPr lang="en-US" b="0" dirty="0"/>
              <a:t> a </a:t>
            </a:r>
            <a:r>
              <a:rPr lang="en-US" b="0" dirty="0" err="1"/>
              <a:t>influência</a:t>
            </a:r>
            <a:r>
              <a:rPr lang="en-US" b="0" dirty="0"/>
              <a:t>/</a:t>
            </a:r>
            <a:r>
              <a:rPr lang="en-US" b="0" dirty="0" err="1"/>
              <a:t>poder</a:t>
            </a:r>
            <a:r>
              <a:rPr lang="en-US" b="0" dirty="0"/>
              <a:t> e </a:t>
            </a:r>
            <a:r>
              <a:rPr lang="en-US" b="0" dirty="0" err="1"/>
              <a:t>distância</a:t>
            </a:r>
            <a:r>
              <a:rPr lang="en-US" b="0" dirty="0"/>
              <a:t> entre as </a:t>
            </a:r>
            <a:r>
              <a:rPr lang="en-US" b="0" dirty="0" err="1"/>
              <a:t>partes</a:t>
            </a:r>
            <a:r>
              <a:rPr lang="en-US" b="0" dirty="0"/>
              <a:t> </a:t>
            </a:r>
            <a:r>
              <a:rPr lang="en-US" b="0" dirty="0" err="1"/>
              <a:t>interessadas</a:t>
            </a:r>
            <a:r>
              <a:rPr lang="en-US" b="0" dirty="0"/>
              <a:t>.</a:t>
            </a:r>
          </a:p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Segundo </a:t>
            </a:r>
            <a:r>
              <a:rPr lang="en-US" dirty="0" err="1"/>
              <a:t>passo</a:t>
            </a:r>
            <a:r>
              <a:rPr lang="en-US" dirty="0"/>
              <a:t> é </a:t>
            </a:r>
            <a:r>
              <a:rPr lang="en-US" b="1" dirty="0"/>
              <a:t>REFLEXÃO.</a:t>
            </a:r>
          </a:p>
          <a:p>
            <a:r>
              <a:rPr lang="pt-BR" b="0" dirty="0"/>
              <a:t>O objetivo desta fase é o entendimento do problema e do contexto, ampliando a perspectiva sobre ele.</a:t>
            </a:r>
          </a:p>
          <a:p>
            <a:endParaRPr lang="pt-BR" b="0" dirty="0"/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 momento todos os participantes se reúnem para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compartilhar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foi coletado, o que cada um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sentiu e pensou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 dinâmicas iniciais. 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trabalho que antes era o subjetivo e individual, passa a ser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coletivo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onde há o trabalho em equipe para junção de informações.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 importante exercitar o respeito aos relatos de cada um, deixando os julgamentos e percepções de lado e permitindo que as mais diversas experiências sejam divididas com o grupo.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C87E-BCCA-C548-A022-8853D684CC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5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9937" y="991734"/>
            <a:ext cx="6424248" cy="1309339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937" y="2524647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r="34899" b="25323"/>
          <a:stretch/>
        </p:blipFill>
        <p:spPr>
          <a:xfrm>
            <a:off x="2638269" y="0"/>
            <a:ext cx="9553731" cy="6858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3" r="30668" b="20944"/>
          <a:stretch/>
        </p:blipFill>
        <p:spPr>
          <a:xfrm>
            <a:off x="7053945" y="0"/>
            <a:ext cx="5282803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5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67C6-D86F-9E41-8951-C3972710D34A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84" y="6466924"/>
            <a:ext cx="3132957" cy="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67C6-D86F-9E41-8951-C3972710D34A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84" y="6466924"/>
            <a:ext cx="3132957" cy="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9937" y="991734"/>
            <a:ext cx="6424248" cy="1309339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937" y="2524647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r="34899" b="25323"/>
          <a:stretch/>
        </p:blipFill>
        <p:spPr>
          <a:xfrm>
            <a:off x="2638269" y="0"/>
            <a:ext cx="9553731" cy="6858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7" r="39222" b="22404"/>
          <a:stretch/>
        </p:blipFill>
        <p:spPr>
          <a:xfrm>
            <a:off x="7747001" y="0"/>
            <a:ext cx="4445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9937" y="991734"/>
            <a:ext cx="6424248" cy="1309339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937" y="2524647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r="34899" b="25323"/>
          <a:stretch/>
        </p:blipFill>
        <p:spPr>
          <a:xfrm>
            <a:off x="2638269" y="0"/>
            <a:ext cx="9553731" cy="6858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8" r="38601" b="22163"/>
          <a:stretch/>
        </p:blipFill>
        <p:spPr>
          <a:xfrm>
            <a:off x="7737546" y="0"/>
            <a:ext cx="445445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9937" y="991734"/>
            <a:ext cx="6424248" cy="1309339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937" y="2524647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r="34899" b="25323"/>
          <a:stretch/>
        </p:blipFill>
        <p:spPr>
          <a:xfrm>
            <a:off x="2638269" y="0"/>
            <a:ext cx="9553731" cy="6858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3" r="38216" b="21595"/>
          <a:stretch/>
        </p:blipFill>
        <p:spPr>
          <a:xfrm>
            <a:off x="7757082" y="0"/>
            <a:ext cx="44349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9937" y="991734"/>
            <a:ext cx="6424248" cy="1309339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937" y="2524647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r="34899" b="25323"/>
          <a:stretch/>
        </p:blipFill>
        <p:spPr>
          <a:xfrm>
            <a:off x="2638269" y="0"/>
            <a:ext cx="9553731" cy="6858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4" r="38133" b="22128"/>
          <a:stretch/>
        </p:blipFill>
        <p:spPr>
          <a:xfrm>
            <a:off x="7659027" y="0"/>
            <a:ext cx="453297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5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3F42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5577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67C6-D86F-9E41-8951-C3972710D34A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84" y="6466924"/>
            <a:ext cx="3132957" cy="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9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67C6-D86F-9E41-8951-C3972710D34A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84" y="6466924"/>
            <a:ext cx="3132957" cy="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9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57820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67C6-D86F-9E41-8951-C3972710D34A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84" y="6466924"/>
            <a:ext cx="3132957" cy="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8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319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A67C6-D86F-9E41-8951-C3972710D34A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8F41C-9E29-E241-869E-F111A7486BBF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8752"/>
            <a:ext cx="12192000" cy="699247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724400" y="6332016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8F41C-9E29-E241-869E-F111A7486BBF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3" y="5943022"/>
            <a:ext cx="1499765" cy="6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7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60" r:id="rId5"/>
    <p:sldLayoutId id="2147483656" r:id="rId6"/>
    <p:sldLayoutId id="2147483650" r:id="rId7"/>
    <p:sldLayoutId id="2147483652" r:id="rId8"/>
    <p:sldLayoutId id="2147483653" r:id="rId9"/>
    <p:sldLayoutId id="2147483654" r:id="rId10"/>
    <p:sldLayoutId id="2147483655" r:id="rId11"/>
  </p:sldLayoutIdLst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200" b="1" i="0" kern="1200">
          <a:solidFill>
            <a:srgbClr val="3F424D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1" kern="1200">
          <a:solidFill>
            <a:srgbClr val="3F424D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3F424D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rgbClr val="3F424D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rgbClr val="3F424D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rgbClr val="3F424D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12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GFbdQ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21" Type="http://schemas.openxmlformats.org/officeDocument/2006/relationships/image" Target="../media/image3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5F80CA00-0363-45D6-9A6B-2F654FAA34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089" y="2459022"/>
            <a:ext cx="6300405" cy="7990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ED346B-7E14-400D-B7A0-23D38812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089" y="2606453"/>
            <a:ext cx="6300405" cy="5665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EMPATIA para INOVAR</a:t>
            </a:r>
            <a:endParaRPr lang="pt-BR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4E7616-48F2-4957-9FBB-A7CC4B49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51" y="442305"/>
            <a:ext cx="2372708" cy="13087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87ADEE0-4ECE-4A42-A383-5EE38454968C}"/>
              </a:ext>
            </a:extLst>
          </p:cNvPr>
          <p:cNvSpPr txBox="1">
            <a:spLocks/>
          </p:cNvSpPr>
          <p:nvPr/>
        </p:nvSpPr>
        <p:spPr>
          <a:xfrm>
            <a:off x="1864655" y="3966088"/>
            <a:ext cx="8371272" cy="790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algn="ctr"/>
            <a:r>
              <a:rPr lang="en-US" sz="4000" dirty="0">
                <a:latin typeface="Roboto" pitchFamily="2" charset="0"/>
                <a:ea typeface="Roboto" pitchFamily="2" charset="0"/>
              </a:rPr>
              <a:t>Design Thinking</a:t>
            </a:r>
            <a:endParaRPr lang="pt-BR" sz="40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05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3BDDF392-EDCC-4EF5-A075-BBEBC5879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3840823" cy="7240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34A15D-9E70-4260-A130-2908554CF14A}"/>
              </a:ext>
            </a:extLst>
          </p:cNvPr>
          <p:cNvSpPr txBox="1">
            <a:spLocks/>
          </p:cNvSpPr>
          <p:nvPr/>
        </p:nvSpPr>
        <p:spPr>
          <a:xfrm>
            <a:off x="1131508" y="574803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2 - REFLEXÃO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CD435BBC-9EC6-46E4-9408-3FAFAE9C46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481" y="1227797"/>
            <a:ext cx="1862103" cy="4123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450A3A7-E4E4-4356-A131-9F2231BDF182}"/>
              </a:ext>
            </a:extLst>
          </p:cNvPr>
          <p:cNvSpPr txBox="1">
            <a:spLocks/>
          </p:cNvSpPr>
          <p:nvPr/>
        </p:nvSpPr>
        <p:spPr>
          <a:xfrm>
            <a:off x="2557972" y="1089471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Ferramentas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4" name="Picture 2" descr="https://lh3.googleusercontent.com/Ha-G8sbl4QrTjr5tWmToAU0zXXVRXFgQHG4_6l8-WCLlfGGFTptlMOzfv5UjxJbPpFO4YcLgnmv68ww0OmBW6kwrqL7laa-M3NUuNPNkBVRf1g2UPJaZ-AsIf6maXiVv0XdaepbW">
            <a:extLst>
              <a:ext uri="{FF2B5EF4-FFF2-40B4-BE49-F238E27FC236}">
                <a16:creationId xmlns:a16="http://schemas.microsoft.com/office/drawing/2014/main" id="{DD45904D-DD9B-4019-911E-D4FBBDC04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02" y="1742465"/>
            <a:ext cx="7880492" cy="40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95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3BDDF392-EDCC-4EF5-A075-BBEBC5879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3840823" cy="7240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34A15D-9E70-4260-A130-2908554CF14A}"/>
              </a:ext>
            </a:extLst>
          </p:cNvPr>
          <p:cNvSpPr txBox="1">
            <a:spLocks/>
          </p:cNvSpPr>
          <p:nvPr/>
        </p:nvSpPr>
        <p:spPr>
          <a:xfrm>
            <a:off x="1131508" y="574803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2 - REFLEXÃO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CD435BBC-9EC6-46E4-9408-3FAFAE9C46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481" y="1227797"/>
            <a:ext cx="1862103" cy="4123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450A3A7-E4E4-4356-A131-9F2231BDF182}"/>
              </a:ext>
            </a:extLst>
          </p:cNvPr>
          <p:cNvSpPr txBox="1">
            <a:spLocks/>
          </p:cNvSpPr>
          <p:nvPr/>
        </p:nvSpPr>
        <p:spPr>
          <a:xfrm>
            <a:off x="2557972" y="1089471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Ferramentas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5122" name="Picture 2" descr="https://lh4.googleusercontent.com/v3-cGKhwzp8bdDH1ucBe7AdGyP-DHPkZF0lkycAYN3FnAGyfgjQCbK5bTVOxjB9BdTGTMJMFZKk6uS2z8PwXei3EnE7mgZqZAAs8BFQQDX7of-jTxmLBy9IlnBLm78L7rHhDYN_l">
            <a:extLst>
              <a:ext uri="{FF2B5EF4-FFF2-40B4-BE49-F238E27FC236}">
                <a16:creationId xmlns:a16="http://schemas.microsoft.com/office/drawing/2014/main" id="{3284D576-34A2-48B8-A271-4A79A09B5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 t="1753" r="1625" b="2536"/>
          <a:stretch/>
        </p:blipFill>
        <p:spPr bwMode="auto">
          <a:xfrm>
            <a:off x="4762037" y="1089471"/>
            <a:ext cx="6912110" cy="477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otão de Ação: Apagar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579D010-4A1B-4557-B79F-5478EA2AAFEA}"/>
              </a:ext>
            </a:extLst>
          </p:cNvPr>
          <p:cNvSpPr/>
          <p:nvPr/>
        </p:nvSpPr>
        <p:spPr>
          <a:xfrm>
            <a:off x="6876288" y="1755648"/>
            <a:ext cx="2609088" cy="280416"/>
          </a:xfrm>
          <a:prstGeom prst="actionButtonBlank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Botão de Ação: Apagar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8EDF360-19CB-4250-94EF-21644E2CB08B}"/>
              </a:ext>
            </a:extLst>
          </p:cNvPr>
          <p:cNvSpPr/>
          <p:nvPr/>
        </p:nvSpPr>
        <p:spPr>
          <a:xfrm>
            <a:off x="4860824" y="2978525"/>
            <a:ext cx="2609088" cy="280416"/>
          </a:xfrm>
          <a:prstGeom prst="actionButtonBlank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Botão de Ação: Apagar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B51323-4DF2-4FF3-B3BE-BD7F70B1EA24}"/>
              </a:ext>
            </a:extLst>
          </p:cNvPr>
          <p:cNvSpPr/>
          <p:nvPr/>
        </p:nvSpPr>
        <p:spPr>
          <a:xfrm>
            <a:off x="9323096" y="2978525"/>
            <a:ext cx="2137384" cy="304800"/>
          </a:xfrm>
          <a:prstGeom prst="actionButtonBlank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Botão de Ação: Apagar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6DF10B8-2255-4E54-A513-42A472C552AE}"/>
              </a:ext>
            </a:extLst>
          </p:cNvPr>
          <p:cNvSpPr/>
          <p:nvPr/>
        </p:nvSpPr>
        <p:spPr>
          <a:xfrm>
            <a:off x="8699299" y="5179181"/>
            <a:ext cx="2609088" cy="280416"/>
          </a:xfrm>
          <a:prstGeom prst="actionButtonBlank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Botão de Ação: Apagar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A0C1739-EDCF-4C18-ABB5-548E82914A67}"/>
              </a:ext>
            </a:extLst>
          </p:cNvPr>
          <p:cNvSpPr/>
          <p:nvPr/>
        </p:nvSpPr>
        <p:spPr>
          <a:xfrm>
            <a:off x="5309923" y="5229207"/>
            <a:ext cx="2609088" cy="280416"/>
          </a:xfrm>
          <a:prstGeom prst="actionButtonBlank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Botão de Ação: Apagar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A1D8EE4-FD6E-4771-81BC-38C4152F4C87}"/>
              </a:ext>
            </a:extLst>
          </p:cNvPr>
          <p:cNvSpPr/>
          <p:nvPr/>
        </p:nvSpPr>
        <p:spPr>
          <a:xfrm>
            <a:off x="6913548" y="4301357"/>
            <a:ext cx="2609088" cy="280416"/>
          </a:xfrm>
          <a:prstGeom prst="actionButtonBlank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02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3BDDF392-EDCC-4EF5-A075-BBEBC5879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3840823" cy="7240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34A15D-9E70-4260-A130-2908554CF14A}"/>
              </a:ext>
            </a:extLst>
          </p:cNvPr>
          <p:cNvSpPr txBox="1">
            <a:spLocks/>
          </p:cNvSpPr>
          <p:nvPr/>
        </p:nvSpPr>
        <p:spPr>
          <a:xfrm>
            <a:off x="1131508" y="574803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2 - REFLEXÃO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CD435BBC-9EC6-46E4-9408-3FAFAE9C46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481" y="1227797"/>
            <a:ext cx="1862103" cy="4123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450A3A7-E4E4-4356-A131-9F2231BDF182}"/>
              </a:ext>
            </a:extLst>
          </p:cNvPr>
          <p:cNvSpPr txBox="1">
            <a:spLocks/>
          </p:cNvSpPr>
          <p:nvPr/>
        </p:nvSpPr>
        <p:spPr>
          <a:xfrm>
            <a:off x="2557972" y="1089471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Ferramentas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499368-9F7A-4EF9-91F6-33B78FDDE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0" t="58488" r="27042" b="9609"/>
          <a:stretch/>
        </p:blipFill>
        <p:spPr>
          <a:xfrm>
            <a:off x="2954907" y="1672833"/>
            <a:ext cx="6389566" cy="403333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BE589DE-C527-44E4-AD01-E30FECECA6BF}"/>
              </a:ext>
            </a:extLst>
          </p:cNvPr>
          <p:cNvSpPr txBox="1">
            <a:spLocks/>
          </p:cNvSpPr>
          <p:nvPr/>
        </p:nvSpPr>
        <p:spPr>
          <a:xfrm>
            <a:off x="4496500" y="5470736"/>
            <a:ext cx="3306380" cy="74733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1600" b="0" dirty="0" err="1">
                <a:latin typeface="Roboto" pitchFamily="2" charset="0"/>
                <a:ea typeface="Roboto" pitchFamily="2" charset="0"/>
              </a:rPr>
              <a:t>Exemplo</a:t>
            </a:r>
            <a:r>
              <a:rPr lang="en-US" sz="1600" b="0" dirty="0">
                <a:latin typeface="Roboto" pitchFamily="2" charset="0"/>
                <a:ea typeface="Roboto" pitchFamily="2" charset="0"/>
              </a:rPr>
              <a:t> </a:t>
            </a:r>
            <a:r>
              <a:rPr lang="en-US" sz="1600" b="0" dirty="0" err="1">
                <a:latin typeface="Roboto" pitchFamily="2" charset="0"/>
                <a:ea typeface="Roboto" pitchFamily="2" charset="0"/>
              </a:rPr>
              <a:t>Diagrama</a:t>
            </a:r>
            <a:r>
              <a:rPr lang="en-US" sz="1600" b="0" dirty="0">
                <a:latin typeface="Roboto" pitchFamily="2" charset="0"/>
                <a:ea typeface="Roboto" pitchFamily="2" charset="0"/>
              </a:rPr>
              <a:t> de </a:t>
            </a:r>
            <a:r>
              <a:rPr lang="en-US" sz="1600" b="0" dirty="0" err="1">
                <a:latin typeface="Roboto" pitchFamily="2" charset="0"/>
                <a:ea typeface="Roboto" pitchFamily="2" charset="0"/>
              </a:rPr>
              <a:t>Afinidade</a:t>
            </a:r>
            <a:endParaRPr lang="en-US" sz="2000" b="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2064A3FE-5B24-4DE0-B3DA-2CF48CAD64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3840823" cy="7240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98B56A7-51AB-4420-AC72-368C6237159A}"/>
              </a:ext>
            </a:extLst>
          </p:cNvPr>
          <p:cNvSpPr txBox="1">
            <a:spLocks/>
          </p:cNvSpPr>
          <p:nvPr/>
        </p:nvSpPr>
        <p:spPr>
          <a:xfrm>
            <a:off x="1131508" y="574803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2 - REFLEXÃO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141BAF-EF5D-49D0-99D3-946F5FD01B2B}"/>
              </a:ext>
            </a:extLst>
          </p:cNvPr>
          <p:cNvSpPr txBox="1">
            <a:spLocks/>
          </p:cNvSpPr>
          <p:nvPr/>
        </p:nvSpPr>
        <p:spPr>
          <a:xfrm>
            <a:off x="5586966" y="3075228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latin typeface="Roboto" pitchFamily="2" charset="0"/>
                <a:ea typeface="Roboto" pitchFamily="2" charset="0"/>
              </a:rPr>
              <a:t>Como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nós</a:t>
            </a:r>
            <a:r>
              <a:rPr lang="en-US" dirty="0">
                <a:latin typeface="Roboto" pitchFamily="2" charset="0"/>
                <a:ea typeface="Roboto" pitchFamily="2" charset="0"/>
              </a:rPr>
              <a:t>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podemos</a:t>
            </a:r>
            <a:r>
              <a:rPr lang="en-US" dirty="0">
                <a:latin typeface="Roboto" pitchFamily="2" charset="0"/>
                <a:ea typeface="Roboto" pitchFamily="2" charset="0"/>
              </a:rPr>
              <a:t>?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3D77CBC-1596-44F0-9FAB-22CCE09D7EFB}"/>
              </a:ext>
            </a:extLst>
          </p:cNvPr>
          <p:cNvSpPr/>
          <p:nvPr/>
        </p:nvSpPr>
        <p:spPr>
          <a:xfrm>
            <a:off x="5436878" y="2548914"/>
            <a:ext cx="4279392" cy="1774490"/>
          </a:xfrm>
          <a:prstGeom prst="ellipse">
            <a:avLst/>
          </a:prstGeom>
          <a:noFill/>
          <a:ln w="38100">
            <a:solidFill>
              <a:srgbClr val="EAB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48FC08-6551-403B-82AB-F994E7D8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64" y="1695450"/>
            <a:ext cx="3291078" cy="32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8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3BDDF392-EDCC-4EF5-A075-BBEBC5879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3340365" cy="7240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34A15D-9E70-4260-A130-2908554CF14A}"/>
              </a:ext>
            </a:extLst>
          </p:cNvPr>
          <p:cNvSpPr txBox="1">
            <a:spLocks/>
          </p:cNvSpPr>
          <p:nvPr/>
        </p:nvSpPr>
        <p:spPr>
          <a:xfrm>
            <a:off x="1131508" y="574803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3 - IDEAÇÃO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8353073-0AFC-495A-9FC9-31504EA696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481" y="1227797"/>
            <a:ext cx="1582815" cy="4123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B666A56-8C62-4DEC-B56B-621113EA2E17}"/>
              </a:ext>
            </a:extLst>
          </p:cNvPr>
          <p:cNvSpPr txBox="1">
            <a:spLocks/>
          </p:cNvSpPr>
          <p:nvPr/>
        </p:nvSpPr>
        <p:spPr>
          <a:xfrm>
            <a:off x="2557972" y="1089471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Objetivos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B194CDF-B6AC-4154-B808-4C709F058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138" y="2249197"/>
            <a:ext cx="2857500" cy="28575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2B4A076-AC68-4236-8361-48AA21502322}"/>
              </a:ext>
            </a:extLst>
          </p:cNvPr>
          <p:cNvSpPr/>
          <p:nvPr/>
        </p:nvSpPr>
        <p:spPr>
          <a:xfrm>
            <a:off x="4710013" y="3327809"/>
            <a:ext cx="1559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IDEIAS</a:t>
            </a:r>
            <a:endParaRPr lang="pt-BR" sz="3600" b="1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2" name="Gráfico 11" descr="Seta de Linha: Curva no sentido horário">
            <a:extLst>
              <a:ext uri="{FF2B5EF4-FFF2-40B4-BE49-F238E27FC236}">
                <a16:creationId xmlns:a16="http://schemas.microsoft.com/office/drawing/2014/main" id="{D5F4327C-FB9E-4152-A0ED-E1119956B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732255">
            <a:off x="8784647" y="2345186"/>
            <a:ext cx="1208457" cy="1208457"/>
          </a:xfrm>
          <a:prstGeom prst="rect">
            <a:avLst/>
          </a:prstGeom>
        </p:spPr>
      </p:pic>
      <p:pic>
        <p:nvPicPr>
          <p:cNvPr id="13" name="Gráfico 12" descr="Seta de Linha: Curva no sentido anti-horário">
            <a:extLst>
              <a:ext uri="{FF2B5EF4-FFF2-40B4-BE49-F238E27FC236}">
                <a16:creationId xmlns:a16="http://schemas.microsoft.com/office/drawing/2014/main" id="{1C367357-8185-4308-98ED-8B0692FE3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826237">
            <a:off x="6135431" y="2898140"/>
            <a:ext cx="1208457" cy="120845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EE0DA1F5-3D90-4E12-85C7-105CBAC4F77F}"/>
              </a:ext>
            </a:extLst>
          </p:cNvPr>
          <p:cNvSpPr/>
          <p:nvPr/>
        </p:nvSpPr>
        <p:spPr>
          <a:xfrm>
            <a:off x="6982339" y="2413409"/>
            <a:ext cx="1995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G</a:t>
            </a:r>
            <a:r>
              <a:rPr lang="pt-BR" sz="3200" dirty="0" err="1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eração</a:t>
            </a:r>
            <a:endParaRPr lang="pt-BR" sz="36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55EB9CD-7C22-4A3D-B783-E16E65B9656C}"/>
              </a:ext>
            </a:extLst>
          </p:cNvPr>
          <p:cNvSpPr/>
          <p:nvPr/>
        </p:nvSpPr>
        <p:spPr>
          <a:xfrm>
            <a:off x="9170807" y="3327809"/>
            <a:ext cx="1995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Seleção</a:t>
            </a:r>
            <a:endParaRPr lang="pt-BR" sz="36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079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3BDDF392-EDCC-4EF5-A075-BBEBC5879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3340365" cy="7240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34A15D-9E70-4260-A130-2908554CF14A}"/>
              </a:ext>
            </a:extLst>
          </p:cNvPr>
          <p:cNvSpPr txBox="1">
            <a:spLocks/>
          </p:cNvSpPr>
          <p:nvPr/>
        </p:nvSpPr>
        <p:spPr>
          <a:xfrm>
            <a:off x="1131508" y="574803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3 - IDEAÇÃO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BC1CD03-F634-481B-9912-686716B515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641" y="1227797"/>
            <a:ext cx="1862103" cy="4123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722581E-0AAB-49B1-BAE8-5A39F7C9AD45}"/>
              </a:ext>
            </a:extLst>
          </p:cNvPr>
          <p:cNvSpPr txBox="1">
            <a:spLocks/>
          </p:cNvSpPr>
          <p:nvPr/>
        </p:nvSpPr>
        <p:spPr>
          <a:xfrm>
            <a:off x="2314132" y="1089471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Ferramentas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Gráfico 10" descr="Cabeça com Engrenagens">
            <a:extLst>
              <a:ext uri="{FF2B5EF4-FFF2-40B4-BE49-F238E27FC236}">
                <a16:creationId xmlns:a16="http://schemas.microsoft.com/office/drawing/2014/main" id="{030BB1D0-968E-4C2E-9A7D-76E2C332B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8368" y="2504219"/>
            <a:ext cx="1828800" cy="1828800"/>
          </a:xfrm>
          <a:prstGeom prst="rect">
            <a:avLst/>
          </a:prstGeom>
        </p:spPr>
      </p:pic>
      <p:pic>
        <p:nvPicPr>
          <p:cNvPr id="13" name="Gráfico 12" descr="Lápis">
            <a:extLst>
              <a:ext uri="{FF2B5EF4-FFF2-40B4-BE49-F238E27FC236}">
                <a16:creationId xmlns:a16="http://schemas.microsoft.com/office/drawing/2014/main" id="{DDD8F503-DDC2-4FE5-837B-1661D2FD8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489308">
            <a:off x="6460505" y="2819640"/>
            <a:ext cx="1320178" cy="1320178"/>
          </a:xfrm>
          <a:prstGeom prst="rect">
            <a:avLst/>
          </a:prstGeom>
        </p:spPr>
      </p:pic>
      <p:pic>
        <p:nvPicPr>
          <p:cNvPr id="15" name="Gráfico 14" descr="Raio">
            <a:extLst>
              <a:ext uri="{FF2B5EF4-FFF2-40B4-BE49-F238E27FC236}">
                <a16:creationId xmlns:a16="http://schemas.microsoft.com/office/drawing/2014/main" id="{5DFEE555-0233-47F9-A72A-F36BDD905F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77065" y="2997544"/>
            <a:ext cx="1828800" cy="1828800"/>
          </a:xfrm>
          <a:prstGeom prst="rect">
            <a:avLst/>
          </a:prstGeom>
        </p:spPr>
      </p:pic>
      <p:pic>
        <p:nvPicPr>
          <p:cNvPr id="19" name="Gráfico 18" descr="Cérebro na cabeça">
            <a:extLst>
              <a:ext uri="{FF2B5EF4-FFF2-40B4-BE49-F238E27FC236}">
                <a16:creationId xmlns:a16="http://schemas.microsoft.com/office/drawing/2014/main" id="{2CA1C1E2-52B0-4322-8800-3FB2C67C5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6614" y="2962036"/>
            <a:ext cx="1828800" cy="18288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7806815-17DD-49D1-A53C-35360AA396B0}"/>
              </a:ext>
            </a:extLst>
          </p:cNvPr>
          <p:cNvSpPr txBox="1">
            <a:spLocks/>
          </p:cNvSpPr>
          <p:nvPr/>
        </p:nvSpPr>
        <p:spPr>
          <a:xfrm>
            <a:off x="1135476" y="4635949"/>
            <a:ext cx="2050900" cy="7114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Brainstorming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889548B-04CF-48BF-A5FF-9545645D6B20}"/>
              </a:ext>
            </a:extLst>
          </p:cNvPr>
          <p:cNvSpPr txBox="1">
            <a:spLocks/>
          </p:cNvSpPr>
          <p:nvPr/>
        </p:nvSpPr>
        <p:spPr>
          <a:xfrm>
            <a:off x="5662768" y="4079348"/>
            <a:ext cx="1936507" cy="7114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Brainwriting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D9A3796-A51D-491E-AA10-714896D6F015}"/>
              </a:ext>
            </a:extLst>
          </p:cNvPr>
          <p:cNvSpPr txBox="1">
            <a:spLocks/>
          </p:cNvSpPr>
          <p:nvPr/>
        </p:nvSpPr>
        <p:spPr>
          <a:xfrm>
            <a:off x="8804244" y="4635949"/>
            <a:ext cx="3387756" cy="7114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Brainstorming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Reverso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26" name="Gráfico 25" descr="Cérebro">
            <a:extLst>
              <a:ext uri="{FF2B5EF4-FFF2-40B4-BE49-F238E27FC236}">
                <a16:creationId xmlns:a16="http://schemas.microsoft.com/office/drawing/2014/main" id="{1B455524-A659-41DC-A409-94D0CCA1CE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2769" y="2833375"/>
            <a:ext cx="1889759" cy="18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18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3BDDF392-EDCC-4EF5-A075-BBEBC5879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6244685" cy="7240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34A15D-9E70-4260-A130-2908554CF14A}"/>
              </a:ext>
            </a:extLst>
          </p:cNvPr>
          <p:cNvSpPr txBox="1">
            <a:spLocks/>
          </p:cNvSpPr>
          <p:nvPr/>
        </p:nvSpPr>
        <p:spPr>
          <a:xfrm>
            <a:off x="1131507" y="574803"/>
            <a:ext cx="6033221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4 – PROTOTIPAÇÃO e TESTE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5909BB5A-F90A-490A-834C-05BA3655E9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569" y="1227797"/>
            <a:ext cx="1582815" cy="4123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2CA977-AB8D-4241-8FA2-ABDE6FD22B14}"/>
              </a:ext>
            </a:extLst>
          </p:cNvPr>
          <p:cNvSpPr txBox="1">
            <a:spLocks/>
          </p:cNvSpPr>
          <p:nvPr/>
        </p:nvSpPr>
        <p:spPr>
          <a:xfrm>
            <a:off x="5167060" y="1089471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Objetivos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99B50DB-AC1D-4FFF-B50C-0E600FECFB5C}"/>
              </a:ext>
            </a:extLst>
          </p:cNvPr>
          <p:cNvSpPr/>
          <p:nvPr/>
        </p:nvSpPr>
        <p:spPr>
          <a:xfrm>
            <a:off x="3950208" y="3313694"/>
            <a:ext cx="814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Roboto" pitchFamily="2" charset="0"/>
                <a:ea typeface="Roboto" pitchFamily="2" charset="0"/>
              </a:rPr>
              <a:t>Concretização e validação das ideias escolhidas</a:t>
            </a:r>
            <a:endParaRPr lang="pt-BR" sz="36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1817A3-3662-4B74-A8B2-D940EF57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21" y="1933910"/>
            <a:ext cx="3282787" cy="32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57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3BDDF392-EDCC-4EF5-A075-BBEBC5879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102"/>
            <a:ext cx="6244685" cy="7240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34A15D-9E70-4260-A130-2908554CF14A}"/>
              </a:ext>
            </a:extLst>
          </p:cNvPr>
          <p:cNvSpPr txBox="1">
            <a:spLocks/>
          </p:cNvSpPr>
          <p:nvPr/>
        </p:nvSpPr>
        <p:spPr>
          <a:xfrm>
            <a:off x="338784" y="176478"/>
            <a:ext cx="6033221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4 – PROTOTIPAÇÃO e TESTE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0DBDF6A3-05D5-4AD2-AE0D-73424209E7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358" y="832733"/>
            <a:ext cx="1862103" cy="4123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24624A-2C82-4508-B837-B5B1CAFFE366}"/>
              </a:ext>
            </a:extLst>
          </p:cNvPr>
          <p:cNvSpPr txBox="1">
            <a:spLocks/>
          </p:cNvSpPr>
          <p:nvPr/>
        </p:nvSpPr>
        <p:spPr>
          <a:xfrm>
            <a:off x="4242849" y="694407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Ferramentas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7170" name="Picture 2" descr="https://lh6.googleusercontent.com/1jbtBfWitLnDBOFIKdKsGa6DaOCs-PtgxWorbt14F3O28_1Kvt-3ZLEOSIzIVnep-dr9DmpRDZbp2wIwjLFXiiSsEPzF1Pn0ns1dVNB38811rV9A_GEMrDgbn9ZRxKM9VqD2RZbH">
            <a:extLst>
              <a:ext uri="{FF2B5EF4-FFF2-40B4-BE49-F238E27FC236}">
                <a16:creationId xmlns:a16="http://schemas.microsoft.com/office/drawing/2014/main" id="{18196FAB-93C4-4E2A-B03C-21FD61800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33" y="1254624"/>
            <a:ext cx="8227504" cy="491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01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3BDDF392-EDCC-4EF5-A075-BBEBC5879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6244685" cy="7240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34A15D-9E70-4260-A130-2908554CF14A}"/>
              </a:ext>
            </a:extLst>
          </p:cNvPr>
          <p:cNvSpPr txBox="1">
            <a:spLocks/>
          </p:cNvSpPr>
          <p:nvPr/>
        </p:nvSpPr>
        <p:spPr>
          <a:xfrm>
            <a:off x="1131507" y="574803"/>
            <a:ext cx="6033221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4 – PROTOTIPAÇÃO e TESTE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0DBDF6A3-05D5-4AD2-AE0D-73424209E7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7081" y="1231058"/>
            <a:ext cx="1862103" cy="4123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24624A-2C82-4508-B837-B5B1CAFFE366}"/>
              </a:ext>
            </a:extLst>
          </p:cNvPr>
          <p:cNvSpPr txBox="1">
            <a:spLocks/>
          </p:cNvSpPr>
          <p:nvPr/>
        </p:nvSpPr>
        <p:spPr>
          <a:xfrm>
            <a:off x="5035572" y="1092732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Ferramentas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92ADD36-2A3D-4C4C-90EA-419B0C56834A}"/>
              </a:ext>
            </a:extLst>
          </p:cNvPr>
          <p:cNvSpPr/>
          <p:nvPr/>
        </p:nvSpPr>
        <p:spPr>
          <a:xfrm>
            <a:off x="4425163" y="2614464"/>
            <a:ext cx="1865963" cy="1774490"/>
          </a:xfrm>
          <a:prstGeom prst="ellipse">
            <a:avLst/>
          </a:prstGeom>
          <a:noFill/>
          <a:ln w="38100">
            <a:solidFill>
              <a:srgbClr val="EAB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3F424D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EC76DCE-8AA1-4AF5-88A9-D6DAE6170A56}"/>
              </a:ext>
            </a:extLst>
          </p:cNvPr>
          <p:cNvSpPr/>
          <p:nvPr/>
        </p:nvSpPr>
        <p:spPr>
          <a:xfrm>
            <a:off x="3824281" y="3319984"/>
            <a:ext cx="3069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Medir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C0FD8A5-8E40-4686-983A-49F69241C60E}"/>
              </a:ext>
            </a:extLst>
          </p:cNvPr>
          <p:cNvSpPr/>
          <p:nvPr/>
        </p:nvSpPr>
        <p:spPr>
          <a:xfrm>
            <a:off x="771324" y="3287544"/>
            <a:ext cx="27879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Construir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61EC0F0-309A-4A67-A06F-07F45DC501DD}"/>
              </a:ext>
            </a:extLst>
          </p:cNvPr>
          <p:cNvSpPr/>
          <p:nvPr/>
        </p:nvSpPr>
        <p:spPr>
          <a:xfrm>
            <a:off x="1294833" y="2614464"/>
            <a:ext cx="1865963" cy="1774490"/>
          </a:xfrm>
          <a:prstGeom prst="ellipse">
            <a:avLst/>
          </a:prstGeom>
          <a:noFill/>
          <a:ln w="38100">
            <a:solidFill>
              <a:srgbClr val="EAB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3F424D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AA2592D-FCA9-4E18-812B-F00D9FCB0E1E}"/>
              </a:ext>
            </a:extLst>
          </p:cNvPr>
          <p:cNvSpPr/>
          <p:nvPr/>
        </p:nvSpPr>
        <p:spPr>
          <a:xfrm>
            <a:off x="7037408" y="3319984"/>
            <a:ext cx="3069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Aprender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53F872D-099A-4C05-B9D6-66B42DC468AD}"/>
              </a:ext>
            </a:extLst>
          </p:cNvPr>
          <p:cNvSpPr/>
          <p:nvPr/>
        </p:nvSpPr>
        <p:spPr>
          <a:xfrm>
            <a:off x="7607162" y="2614464"/>
            <a:ext cx="1865963" cy="1774490"/>
          </a:xfrm>
          <a:prstGeom prst="ellipse">
            <a:avLst/>
          </a:prstGeom>
          <a:noFill/>
          <a:ln w="38100">
            <a:solidFill>
              <a:srgbClr val="EAB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3F424D"/>
              </a:solidFill>
            </a:endParaRPr>
          </a:p>
        </p:txBody>
      </p:sp>
      <p:pic>
        <p:nvPicPr>
          <p:cNvPr id="22" name="Gráfico 21" descr="Seta de Linha: Reta">
            <a:extLst>
              <a:ext uri="{FF2B5EF4-FFF2-40B4-BE49-F238E27FC236}">
                <a16:creationId xmlns:a16="http://schemas.microsoft.com/office/drawing/2014/main" id="{41B59B5A-E6A7-48F2-9B46-F8072529F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248040" y="3113470"/>
            <a:ext cx="1047207" cy="914400"/>
          </a:xfrm>
          <a:prstGeom prst="rect">
            <a:avLst/>
          </a:prstGeom>
        </p:spPr>
      </p:pic>
      <p:pic>
        <p:nvPicPr>
          <p:cNvPr id="27" name="Gráfico 26" descr="Seta de Linha: Reta">
            <a:extLst>
              <a:ext uri="{FF2B5EF4-FFF2-40B4-BE49-F238E27FC236}">
                <a16:creationId xmlns:a16="http://schemas.microsoft.com/office/drawing/2014/main" id="{1765A09F-2E75-423C-94DF-4301E029E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01045" y="3070192"/>
            <a:ext cx="1047207" cy="914400"/>
          </a:xfrm>
          <a:prstGeom prst="rect">
            <a:avLst/>
          </a:prstGeom>
        </p:spPr>
      </p:pic>
      <p:cxnSp>
        <p:nvCxnSpPr>
          <p:cNvPr id="29" name="Conector: Curvo 28">
            <a:extLst>
              <a:ext uri="{FF2B5EF4-FFF2-40B4-BE49-F238E27FC236}">
                <a16:creationId xmlns:a16="http://schemas.microsoft.com/office/drawing/2014/main" id="{DD4CA26B-A8A0-4755-A4E5-A9613025375F}"/>
              </a:ext>
            </a:extLst>
          </p:cNvPr>
          <p:cNvCxnSpPr>
            <a:cxnSpLocks/>
            <a:stCxn id="20" idx="6"/>
            <a:endCxn id="12" idx="1"/>
          </p:cNvCxnSpPr>
          <p:nvPr/>
        </p:nvCxnSpPr>
        <p:spPr>
          <a:xfrm flipH="1">
            <a:off x="771324" y="3501709"/>
            <a:ext cx="8701801" cy="139778"/>
          </a:xfrm>
          <a:prstGeom prst="curvedConnector5">
            <a:avLst>
              <a:gd name="adj1" fmla="val -8652"/>
              <a:gd name="adj2" fmla="val 1417589"/>
              <a:gd name="adj3" fmla="val 102627"/>
            </a:avLst>
          </a:prstGeom>
          <a:ln w="57150">
            <a:solidFill>
              <a:srgbClr val="3F424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410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9DF33187-5A17-4FDE-84EE-1222E0186B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603" y="513846"/>
            <a:ext cx="6334237" cy="935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2EBD6C-7362-4670-92A8-AF8D2EFDCA8E}"/>
              </a:ext>
            </a:extLst>
          </p:cNvPr>
          <p:cNvSpPr txBox="1">
            <a:spLocks/>
          </p:cNvSpPr>
          <p:nvPr/>
        </p:nvSpPr>
        <p:spPr>
          <a:xfrm>
            <a:off x="3385531" y="716944"/>
            <a:ext cx="5588214" cy="7324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Mais informações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326E9F8-BB8D-474A-B46F-240EA90E45EC}"/>
              </a:ext>
            </a:extLst>
          </p:cNvPr>
          <p:cNvSpPr/>
          <p:nvPr/>
        </p:nvSpPr>
        <p:spPr>
          <a:xfrm>
            <a:off x="1149879" y="2364667"/>
            <a:ext cx="963368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Para informações mais detalhadas, desenvolvemos um material completo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sobre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 Design Thinking. Este encontra-se disponível em nosso site*: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  <a:p>
            <a:pPr algn="ctr"/>
            <a:r>
              <a:rPr lang="pt-BR" sz="2000" b="1" dirty="0">
                <a:solidFill>
                  <a:srgbClr val="0070C0"/>
                </a:solidFill>
                <a:latin typeface="Roboto" pitchFamily="2" charset="0"/>
                <a:ea typeface="Roboto" pitchFamily="2" charset="0"/>
                <a:hlinkClick r:id="rId3"/>
              </a:rPr>
              <a:t>https://goo.gl/GFbdQp</a:t>
            </a:r>
            <a:r>
              <a:rPr lang="pt-BR" sz="2000" b="1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DC0E7AB-45DC-442E-9785-C95CEA74BA29}"/>
              </a:ext>
            </a:extLst>
          </p:cNvPr>
          <p:cNvSpPr/>
          <p:nvPr/>
        </p:nvSpPr>
        <p:spPr>
          <a:xfrm>
            <a:off x="767379" y="5242688"/>
            <a:ext cx="108245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*Em caso de dúvidas ou necessidade de maior esclarecimentos, procure o coordenador de programa de seu time.</a:t>
            </a:r>
          </a:p>
        </p:txBody>
      </p:sp>
    </p:spTree>
    <p:extLst>
      <p:ext uri="{BB962C8B-B14F-4D97-AF65-F5344CB8AC3E}">
        <p14:creationId xmlns:p14="http://schemas.microsoft.com/office/powerpoint/2010/main" val="2333011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E08BA4E1-103A-45CE-89CF-20F4B72F8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3840823" cy="7240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F88A049-B123-466E-971B-E134A8831A29}"/>
              </a:ext>
            </a:extLst>
          </p:cNvPr>
          <p:cNvSpPr txBox="1">
            <a:spLocks/>
          </p:cNvSpPr>
          <p:nvPr/>
        </p:nvSpPr>
        <p:spPr>
          <a:xfrm>
            <a:off x="1131508" y="574803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Design Thinking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02B44F0-F1E3-4F2D-AD12-5294FB18D257}"/>
              </a:ext>
            </a:extLst>
          </p:cNvPr>
          <p:cNvSpPr/>
          <p:nvPr/>
        </p:nvSpPr>
        <p:spPr>
          <a:xfrm>
            <a:off x="3984371" y="2775331"/>
            <a:ext cx="78566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Abordagem que busca a </a:t>
            </a:r>
            <a:r>
              <a:rPr lang="pt-BR" sz="2800" b="1" u="sng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solução de problemas</a:t>
            </a:r>
            <a:r>
              <a:rPr lang="pt-BR" sz="28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pt-BR" sz="28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de forma coletiva e colaborativa.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DE52AD-7959-409F-82A9-A01034151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88" y="1766483"/>
            <a:ext cx="3217983" cy="321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5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36CFB-942A-4653-BFBD-A8DFC304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623F92-EBF8-40D9-BBA6-A18B345B0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587" y="455502"/>
            <a:ext cx="5585202" cy="55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27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D70FAE6B-EC47-4349-840A-1FF55CF3A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67" y="495700"/>
            <a:ext cx="7420480" cy="7240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9A604D-1C24-4F5C-A32B-56FEEDFB8AFD}"/>
              </a:ext>
            </a:extLst>
          </p:cNvPr>
          <p:cNvSpPr txBox="1">
            <a:spLocks/>
          </p:cNvSpPr>
          <p:nvPr/>
        </p:nvSpPr>
        <p:spPr>
          <a:xfrm>
            <a:off x="1115623" y="565169"/>
            <a:ext cx="6727115" cy="5675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PARA QUE O DESIGN THINKING??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8FD37E-5176-42F8-B5E7-965497F9BF5C}"/>
              </a:ext>
            </a:extLst>
          </p:cNvPr>
          <p:cNvSpPr/>
          <p:nvPr/>
        </p:nvSpPr>
        <p:spPr>
          <a:xfrm>
            <a:off x="65932" y="4277713"/>
            <a:ext cx="3584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pt-BR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Quem vive o problema</a:t>
            </a:r>
          </a:p>
          <a:p>
            <a:pPr lvl="1" algn="just"/>
            <a:r>
              <a:rPr lang="pt-BR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participa da sua solução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0A7005E-1F0C-4A4E-8B4F-B8886CC78316}"/>
              </a:ext>
            </a:extLst>
          </p:cNvPr>
          <p:cNvSpPr/>
          <p:nvPr/>
        </p:nvSpPr>
        <p:spPr>
          <a:xfrm>
            <a:off x="4352307" y="4289913"/>
            <a:ext cx="29385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Novo </a:t>
            </a:r>
            <a:r>
              <a:rPr lang="en-US" sz="2000" dirty="0" err="1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olhar</a:t>
            </a:r>
            <a:r>
              <a:rPr lang="en-US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err="1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sobre</a:t>
            </a:r>
            <a:r>
              <a:rPr lang="en-US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 o </a:t>
            </a:r>
            <a:r>
              <a:rPr lang="en-US" sz="2000" dirty="0" err="1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problema</a:t>
            </a:r>
            <a:r>
              <a:rPr lang="en-US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err="1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abordado</a:t>
            </a:r>
            <a:endParaRPr lang="pt-BR" sz="20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3450182-CF26-4FC8-8222-C1698AC16F0C}"/>
              </a:ext>
            </a:extLst>
          </p:cNvPr>
          <p:cNvSpPr/>
          <p:nvPr/>
        </p:nvSpPr>
        <p:spPr>
          <a:xfrm>
            <a:off x="8423891" y="4289913"/>
            <a:ext cx="365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err="1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Criação</a:t>
            </a:r>
            <a:r>
              <a:rPr lang="en-US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 de </a:t>
            </a:r>
            <a:r>
              <a:rPr lang="en-US" sz="2000" dirty="0" err="1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oportunidades</a:t>
            </a:r>
            <a:r>
              <a:rPr lang="en-US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 e </a:t>
            </a:r>
            <a:r>
              <a:rPr lang="en-US" sz="2000" dirty="0" err="1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soluções</a:t>
            </a:r>
            <a:r>
              <a:rPr lang="en-US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err="1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inovadoras</a:t>
            </a:r>
            <a:r>
              <a:rPr lang="en-US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 </a:t>
            </a:r>
            <a:endParaRPr lang="pt-BR" sz="20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Gráfico 5" descr="Espiral">
            <a:extLst>
              <a:ext uri="{FF2B5EF4-FFF2-40B4-BE49-F238E27FC236}">
                <a16:creationId xmlns:a16="http://schemas.microsoft.com/office/drawing/2014/main" id="{C4034C6A-160F-49D3-AC28-2A8E15708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0396" y="2321469"/>
            <a:ext cx="1565623" cy="1565623"/>
          </a:xfrm>
          <a:prstGeom prst="rect">
            <a:avLst/>
          </a:prstGeom>
        </p:spPr>
      </p:pic>
      <p:pic>
        <p:nvPicPr>
          <p:cNvPr id="10" name="Gráfico 9" descr="Lâmpada">
            <a:extLst>
              <a:ext uri="{FF2B5EF4-FFF2-40B4-BE49-F238E27FC236}">
                <a16:creationId xmlns:a16="http://schemas.microsoft.com/office/drawing/2014/main" id="{1A5111CA-299B-491F-9867-2D6A099E36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3884" y="1896298"/>
            <a:ext cx="2371263" cy="2371263"/>
          </a:xfrm>
          <a:prstGeom prst="rect">
            <a:avLst/>
          </a:prstGeom>
        </p:spPr>
      </p:pic>
      <p:pic>
        <p:nvPicPr>
          <p:cNvPr id="13" name="Gráfico 12" descr="Pessoa em cadeira de rodas">
            <a:extLst>
              <a:ext uri="{FF2B5EF4-FFF2-40B4-BE49-F238E27FC236}">
                <a16:creationId xmlns:a16="http://schemas.microsoft.com/office/drawing/2014/main" id="{5B83DF3E-F567-428D-B34C-625F16CF39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623" y="2193166"/>
            <a:ext cx="1006613" cy="1006613"/>
          </a:xfrm>
          <a:prstGeom prst="rect">
            <a:avLst/>
          </a:prstGeom>
        </p:spPr>
      </p:pic>
      <p:pic>
        <p:nvPicPr>
          <p:cNvPr id="17" name="Gráfico 16" descr="Pessoa com Bengala">
            <a:extLst>
              <a:ext uri="{FF2B5EF4-FFF2-40B4-BE49-F238E27FC236}">
                <a16:creationId xmlns:a16="http://schemas.microsoft.com/office/drawing/2014/main" id="{7FF8EAAD-82CC-4766-98A1-46E6EED4EB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645" y="3072754"/>
            <a:ext cx="1006613" cy="1006613"/>
          </a:xfrm>
          <a:prstGeom prst="rect">
            <a:avLst/>
          </a:prstGeom>
        </p:spPr>
      </p:pic>
      <p:pic>
        <p:nvPicPr>
          <p:cNvPr id="20" name="Gráfico 19" descr="Homem">
            <a:extLst>
              <a:ext uri="{FF2B5EF4-FFF2-40B4-BE49-F238E27FC236}">
                <a16:creationId xmlns:a16="http://schemas.microsoft.com/office/drawing/2014/main" id="{8B5DA5AC-CFD5-42B8-B090-AD6D757D2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3933" y="3171927"/>
            <a:ext cx="1006613" cy="1006613"/>
          </a:xfrm>
          <a:prstGeom prst="rect">
            <a:avLst/>
          </a:prstGeom>
        </p:spPr>
      </p:pic>
      <p:pic>
        <p:nvPicPr>
          <p:cNvPr id="22" name="Gráfico 21" descr="Mulher">
            <a:extLst>
              <a:ext uri="{FF2B5EF4-FFF2-40B4-BE49-F238E27FC236}">
                <a16:creationId xmlns:a16="http://schemas.microsoft.com/office/drawing/2014/main" id="{D5030E90-79FA-4A2B-93D2-0D1130E9F4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59410" y="2734022"/>
            <a:ext cx="1006613" cy="1006613"/>
          </a:xfrm>
          <a:prstGeom prst="rect">
            <a:avLst/>
          </a:prstGeom>
        </p:spPr>
      </p:pic>
      <p:pic>
        <p:nvPicPr>
          <p:cNvPr id="24" name="Gráfico 23" descr="Pai e Bebê">
            <a:extLst>
              <a:ext uri="{FF2B5EF4-FFF2-40B4-BE49-F238E27FC236}">
                <a16:creationId xmlns:a16="http://schemas.microsoft.com/office/drawing/2014/main" id="{323A6150-7243-411A-8B14-A57A9AED83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34098" y="2221017"/>
            <a:ext cx="1006613" cy="1006613"/>
          </a:xfrm>
          <a:prstGeom prst="rect">
            <a:avLst/>
          </a:prstGeom>
        </p:spPr>
      </p:pic>
      <p:pic>
        <p:nvPicPr>
          <p:cNvPr id="26" name="Gráfico 25" descr="Pai e Criança">
            <a:extLst>
              <a:ext uri="{FF2B5EF4-FFF2-40B4-BE49-F238E27FC236}">
                <a16:creationId xmlns:a16="http://schemas.microsoft.com/office/drawing/2014/main" id="{97DA4FFE-1922-4307-A9CB-D6D4A2D820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75712" y="3237329"/>
            <a:ext cx="1006613" cy="1006613"/>
          </a:xfrm>
          <a:prstGeom prst="rect">
            <a:avLst/>
          </a:prstGeom>
        </p:spPr>
      </p:pic>
      <p:pic>
        <p:nvPicPr>
          <p:cNvPr id="30" name="Gráfico 29" descr="Olho">
            <a:extLst>
              <a:ext uri="{FF2B5EF4-FFF2-40B4-BE49-F238E27FC236}">
                <a16:creationId xmlns:a16="http://schemas.microsoft.com/office/drawing/2014/main" id="{118A47DA-2959-4C7D-A5CD-F143BD5C94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31823" y="2321469"/>
            <a:ext cx="2010456" cy="201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3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logo enactus">
            <a:extLst>
              <a:ext uri="{FF2B5EF4-FFF2-40B4-BE49-F238E27FC236}">
                <a16:creationId xmlns:a16="http://schemas.microsoft.com/office/drawing/2014/main" id="{C30A44D8-8903-4CC1-A91F-BE38D1649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06" y="1209443"/>
            <a:ext cx="3878446" cy="399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4BB107-197B-4986-965C-63FCC2910596}"/>
              </a:ext>
            </a:extLst>
          </p:cNvPr>
          <p:cNvSpPr txBox="1">
            <a:spLocks/>
          </p:cNvSpPr>
          <p:nvPr/>
        </p:nvSpPr>
        <p:spPr>
          <a:xfrm>
            <a:off x="2483819" y="3086288"/>
            <a:ext cx="2618689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IMERSÃO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2FA1FD-0D51-44BD-8D4E-21EE375CCEE3}"/>
              </a:ext>
            </a:extLst>
          </p:cNvPr>
          <p:cNvSpPr txBox="1">
            <a:spLocks/>
          </p:cNvSpPr>
          <p:nvPr/>
        </p:nvSpPr>
        <p:spPr>
          <a:xfrm>
            <a:off x="4847917" y="440165"/>
            <a:ext cx="1465254" cy="5932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REFLEXÃO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AACBC8-8211-49DE-AF22-14F6969806F6}"/>
              </a:ext>
            </a:extLst>
          </p:cNvPr>
          <p:cNvSpPr txBox="1">
            <a:spLocks/>
          </p:cNvSpPr>
          <p:nvPr/>
        </p:nvSpPr>
        <p:spPr>
          <a:xfrm>
            <a:off x="7813978" y="2927488"/>
            <a:ext cx="1392698" cy="638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IDEAÇÃO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258F65-BAF1-4F86-B5AF-7F6D39AAB7C4}"/>
              </a:ext>
            </a:extLst>
          </p:cNvPr>
          <p:cNvSpPr txBox="1">
            <a:spLocks/>
          </p:cNvSpPr>
          <p:nvPr/>
        </p:nvSpPr>
        <p:spPr>
          <a:xfrm>
            <a:off x="4250251" y="5020856"/>
            <a:ext cx="6033221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PROTOTIPAÇÃO e TESTE</a:t>
            </a:r>
          </a:p>
        </p:txBody>
      </p:sp>
      <p:pic>
        <p:nvPicPr>
          <p:cNvPr id="1030" name="Imagem 1029">
            <a:extLst>
              <a:ext uri="{FF2B5EF4-FFF2-40B4-BE49-F238E27FC236}">
                <a16:creationId xmlns:a16="http://schemas.microsoft.com/office/drawing/2014/main" id="{2974439C-2DB1-4406-89C7-02699005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86" r="51011" b="-6583"/>
          <a:stretch/>
        </p:blipFill>
        <p:spPr>
          <a:xfrm rot="2929666">
            <a:off x="3279055" y="1435033"/>
            <a:ext cx="578240" cy="991454"/>
          </a:xfrm>
          <a:prstGeom prst="rect">
            <a:avLst/>
          </a:prstGeom>
          <a:noFill/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E728C673-F3E1-4840-BCA3-3EF15A3A1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86" r="51011" b="-6583"/>
          <a:stretch/>
        </p:blipFill>
        <p:spPr>
          <a:xfrm rot="9536556">
            <a:off x="7343582" y="1248516"/>
            <a:ext cx="578242" cy="991456"/>
          </a:xfrm>
          <a:prstGeom prst="rect">
            <a:avLst/>
          </a:prstGeom>
          <a:noFill/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77B516AB-EDAA-4BF1-B56D-2E3AB1E612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86" r="51011" b="-6583"/>
          <a:stretch/>
        </p:blipFill>
        <p:spPr>
          <a:xfrm rot="14383538">
            <a:off x="7992249" y="4103156"/>
            <a:ext cx="578240" cy="991454"/>
          </a:xfrm>
          <a:prstGeom prst="rect">
            <a:avLst/>
          </a:prstGeom>
          <a:noFill/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B7A1BAB-2790-44AF-9756-B7BD1E0EE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86" r="51011" b="-6583"/>
          <a:stretch/>
        </p:blipFill>
        <p:spPr>
          <a:xfrm rot="20429966">
            <a:off x="3277812" y="4273118"/>
            <a:ext cx="580726" cy="995716"/>
          </a:xfrm>
          <a:prstGeom prst="rect">
            <a:avLst/>
          </a:prstGeom>
          <a:noFill/>
        </p:spPr>
      </p:pic>
      <p:pic>
        <p:nvPicPr>
          <p:cNvPr id="45" name="Picture 10">
            <a:extLst>
              <a:ext uri="{FF2B5EF4-FFF2-40B4-BE49-F238E27FC236}">
                <a16:creationId xmlns:a16="http://schemas.microsoft.com/office/drawing/2014/main" id="{222D55EC-3ABD-464A-B890-0766F68022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09" y="662695"/>
            <a:ext cx="2624365" cy="724085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A6F92856-739A-4243-9C5F-9E42D1612BFF}"/>
              </a:ext>
            </a:extLst>
          </p:cNvPr>
          <p:cNvSpPr txBox="1">
            <a:spLocks/>
          </p:cNvSpPr>
          <p:nvPr/>
        </p:nvSpPr>
        <p:spPr>
          <a:xfrm>
            <a:off x="773632" y="701263"/>
            <a:ext cx="2194622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4 PASSOS </a:t>
            </a:r>
          </a:p>
        </p:txBody>
      </p:sp>
    </p:spTree>
    <p:extLst>
      <p:ext uri="{BB962C8B-B14F-4D97-AF65-F5344CB8AC3E}">
        <p14:creationId xmlns:p14="http://schemas.microsoft.com/office/powerpoint/2010/main" val="272816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logo enactus">
            <a:extLst>
              <a:ext uri="{FF2B5EF4-FFF2-40B4-BE49-F238E27FC236}">
                <a16:creationId xmlns:a16="http://schemas.microsoft.com/office/drawing/2014/main" id="{DC9260BC-6E80-4053-A462-F3896CF75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06" y="1209443"/>
            <a:ext cx="3878446" cy="399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6C321D-439A-4485-8341-3592AA813D70}"/>
              </a:ext>
            </a:extLst>
          </p:cNvPr>
          <p:cNvSpPr txBox="1">
            <a:spLocks/>
          </p:cNvSpPr>
          <p:nvPr/>
        </p:nvSpPr>
        <p:spPr>
          <a:xfrm>
            <a:off x="2483819" y="3086288"/>
            <a:ext cx="2618689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IMERSÃO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AD6E26-4EB6-4564-90FD-BCB1FAC31C34}"/>
              </a:ext>
            </a:extLst>
          </p:cNvPr>
          <p:cNvSpPr txBox="1">
            <a:spLocks/>
          </p:cNvSpPr>
          <p:nvPr/>
        </p:nvSpPr>
        <p:spPr>
          <a:xfrm>
            <a:off x="4847917" y="440165"/>
            <a:ext cx="1465254" cy="5932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REFLEXÃO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81CD04-9BBD-4FEC-9135-888BABD6AF71}"/>
              </a:ext>
            </a:extLst>
          </p:cNvPr>
          <p:cNvSpPr txBox="1">
            <a:spLocks/>
          </p:cNvSpPr>
          <p:nvPr/>
        </p:nvSpPr>
        <p:spPr>
          <a:xfrm>
            <a:off x="7813978" y="2927488"/>
            <a:ext cx="1392698" cy="6380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IDEAÇÃO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BA6131-1888-4646-9CEE-09F4AE78111D}"/>
              </a:ext>
            </a:extLst>
          </p:cNvPr>
          <p:cNvSpPr txBox="1">
            <a:spLocks/>
          </p:cNvSpPr>
          <p:nvPr/>
        </p:nvSpPr>
        <p:spPr>
          <a:xfrm>
            <a:off x="4250251" y="5020856"/>
            <a:ext cx="6033221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PROTOTIPAÇÃO e TESTE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8ACCB8-89F9-4CB8-94BC-CD967AC1C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86" r="51011" b="-6583"/>
          <a:stretch/>
        </p:blipFill>
        <p:spPr>
          <a:xfrm rot="2929666">
            <a:off x="3279055" y="1435033"/>
            <a:ext cx="578240" cy="991454"/>
          </a:xfrm>
          <a:prstGeom prst="rect">
            <a:avLst/>
          </a:prstGeom>
          <a:noFill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A5BF7A0-AC1F-4B66-B37E-18B40C0AA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86" r="51011" b="-6583"/>
          <a:stretch/>
        </p:blipFill>
        <p:spPr>
          <a:xfrm rot="9536556">
            <a:off x="7343582" y="1248516"/>
            <a:ext cx="578242" cy="991456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B072FF-7C73-42FA-AF9E-0F789232F1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86" r="51011" b="-6583"/>
          <a:stretch/>
        </p:blipFill>
        <p:spPr>
          <a:xfrm rot="14383538">
            <a:off x="7992249" y="4103156"/>
            <a:ext cx="578240" cy="991454"/>
          </a:xfrm>
          <a:prstGeom prst="rect">
            <a:avLst/>
          </a:prstGeom>
          <a:noFill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CE4ADE0-FEE1-4406-BA9D-F226766174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86" r="51011" b="-6583"/>
          <a:stretch/>
        </p:blipFill>
        <p:spPr>
          <a:xfrm rot="20429966">
            <a:off x="3277812" y="4273118"/>
            <a:ext cx="580726" cy="995716"/>
          </a:xfrm>
          <a:prstGeom prst="rect">
            <a:avLst/>
          </a:prstGeom>
          <a:noFill/>
        </p:spPr>
      </p:pic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1C90617A-82FF-4F19-A438-BAA6620B5B81}"/>
              </a:ext>
            </a:extLst>
          </p:cNvPr>
          <p:cNvCxnSpPr/>
          <p:nvPr/>
        </p:nvCxnSpPr>
        <p:spPr>
          <a:xfrm rot="5400000">
            <a:off x="3673753" y="1224569"/>
            <a:ext cx="1894030" cy="1511808"/>
          </a:xfrm>
          <a:prstGeom prst="curvedConnector3">
            <a:avLst/>
          </a:prstGeom>
          <a:ln w="38100">
            <a:solidFill>
              <a:schemeClr val="bg2">
                <a:lumMod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Curvo 13">
            <a:extLst>
              <a:ext uri="{FF2B5EF4-FFF2-40B4-BE49-F238E27FC236}">
                <a16:creationId xmlns:a16="http://schemas.microsoft.com/office/drawing/2014/main" id="{FFDBEE02-0BEB-44C0-B644-66F3AA492CAA}"/>
              </a:ext>
            </a:extLst>
          </p:cNvPr>
          <p:cNvCxnSpPr/>
          <p:nvPr/>
        </p:nvCxnSpPr>
        <p:spPr>
          <a:xfrm rot="16200000" flipH="1">
            <a:off x="4031966" y="2644363"/>
            <a:ext cx="3747830" cy="814579"/>
          </a:xfrm>
          <a:prstGeom prst="curvedConnector3">
            <a:avLst/>
          </a:prstGeom>
          <a:ln w="38100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>
            <a:extLst>
              <a:ext uri="{FF2B5EF4-FFF2-40B4-BE49-F238E27FC236}">
                <a16:creationId xmlns:a16="http://schemas.microsoft.com/office/drawing/2014/main" id="{C0B7D5B5-B972-4C6E-8966-16807CDEB9EF}"/>
              </a:ext>
            </a:extLst>
          </p:cNvPr>
          <p:cNvCxnSpPr/>
          <p:nvPr/>
        </p:nvCxnSpPr>
        <p:spPr>
          <a:xfrm rot="10800000" flipV="1">
            <a:off x="4008077" y="3230879"/>
            <a:ext cx="3699415" cy="334689"/>
          </a:xfrm>
          <a:prstGeom prst="curvedConnector3">
            <a:avLst/>
          </a:prstGeom>
          <a:ln w="38100">
            <a:solidFill>
              <a:schemeClr val="bg2">
                <a:lumMod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6CBAB850-1D94-4C38-AB8A-5475B8E0E9DA}"/>
              </a:ext>
            </a:extLst>
          </p:cNvPr>
          <p:cNvCxnSpPr/>
          <p:nvPr/>
        </p:nvCxnSpPr>
        <p:spPr>
          <a:xfrm rot="16200000" flipH="1">
            <a:off x="5977029" y="1284516"/>
            <a:ext cx="1749751" cy="1536192"/>
          </a:xfrm>
          <a:prstGeom prst="curvedConnector3">
            <a:avLst/>
          </a:prstGeom>
          <a:ln w="38100">
            <a:solidFill>
              <a:schemeClr val="bg2">
                <a:lumMod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02847DCB-0E01-4BE3-93CF-0EB337413E50}"/>
              </a:ext>
            </a:extLst>
          </p:cNvPr>
          <p:cNvCxnSpPr/>
          <p:nvPr/>
        </p:nvCxnSpPr>
        <p:spPr>
          <a:xfrm rot="16200000" flipH="1">
            <a:off x="3489907" y="3849676"/>
            <a:ext cx="1489127" cy="1226893"/>
          </a:xfrm>
          <a:prstGeom prst="curvedConnector3">
            <a:avLst/>
          </a:prstGeom>
          <a:ln w="38100">
            <a:solidFill>
              <a:schemeClr val="bg2">
                <a:lumMod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BCAAAD4-4F71-414E-8570-8F8DCA18B613}"/>
              </a:ext>
            </a:extLst>
          </p:cNvPr>
          <p:cNvCxnSpPr>
            <a:cxnSpLocks/>
          </p:cNvCxnSpPr>
          <p:nvPr/>
        </p:nvCxnSpPr>
        <p:spPr>
          <a:xfrm rot="5400000">
            <a:off x="6600793" y="3598775"/>
            <a:ext cx="1569480" cy="1487650"/>
          </a:xfrm>
          <a:prstGeom prst="curvedConnector3">
            <a:avLst/>
          </a:prstGeom>
          <a:ln w="38100">
            <a:solidFill>
              <a:schemeClr val="bg2">
                <a:lumMod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0">
            <a:extLst>
              <a:ext uri="{FF2B5EF4-FFF2-40B4-BE49-F238E27FC236}">
                <a16:creationId xmlns:a16="http://schemas.microsoft.com/office/drawing/2014/main" id="{E0F4FF00-1C31-488B-8196-E180E2E716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09" y="662695"/>
            <a:ext cx="2624365" cy="72408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60CE9D0-A2EB-403A-B6C1-136B1DDF416A}"/>
              </a:ext>
            </a:extLst>
          </p:cNvPr>
          <p:cNvSpPr txBox="1">
            <a:spLocks/>
          </p:cNvSpPr>
          <p:nvPr/>
        </p:nvSpPr>
        <p:spPr>
          <a:xfrm>
            <a:off x="773632" y="701263"/>
            <a:ext cx="2194622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4 PASSOS </a:t>
            </a:r>
          </a:p>
        </p:txBody>
      </p:sp>
    </p:spTree>
    <p:extLst>
      <p:ext uri="{BB962C8B-B14F-4D97-AF65-F5344CB8AC3E}">
        <p14:creationId xmlns:p14="http://schemas.microsoft.com/office/powerpoint/2010/main" val="380709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3BDDF392-EDCC-4EF5-A075-BBEBC5879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3840823" cy="7240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34A15D-9E70-4260-A130-2908554CF14A}"/>
              </a:ext>
            </a:extLst>
          </p:cNvPr>
          <p:cNvSpPr txBox="1">
            <a:spLocks/>
          </p:cNvSpPr>
          <p:nvPr/>
        </p:nvSpPr>
        <p:spPr>
          <a:xfrm>
            <a:off x="1265620" y="574803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1 - IMERSÃO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8788748-3E48-4829-B220-4E87C45637C9}"/>
              </a:ext>
            </a:extLst>
          </p:cNvPr>
          <p:cNvSpPr/>
          <p:nvPr/>
        </p:nvSpPr>
        <p:spPr>
          <a:xfrm>
            <a:off x="0" y="2973764"/>
            <a:ext cx="4498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Perceber o que é importante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9DA72F-EDF7-4E8B-A30D-BE62A2C603C1}"/>
              </a:ext>
            </a:extLst>
          </p:cNvPr>
          <p:cNvSpPr/>
          <p:nvPr/>
        </p:nvSpPr>
        <p:spPr>
          <a:xfrm>
            <a:off x="2838512" y="4482333"/>
            <a:ext cx="7061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Questionar premissas para evitar julgamentos e conclusões precipitadas. </a:t>
            </a:r>
            <a:endParaRPr lang="pt-BR" sz="2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D113E48-24B4-48E3-BD09-C2EDD58C28B0}"/>
              </a:ext>
            </a:extLst>
          </p:cNvPr>
          <p:cNvSpPr/>
          <p:nvPr/>
        </p:nvSpPr>
        <p:spPr>
          <a:xfrm>
            <a:off x="7154914" y="2973764"/>
            <a:ext cx="4171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Abrir espaço para o novo.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3175F7BD-9C71-49AC-B905-40C9157CD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481" y="1227797"/>
            <a:ext cx="1582815" cy="4123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46F633E-E568-4CAB-B5B3-C009B85926A5}"/>
              </a:ext>
            </a:extLst>
          </p:cNvPr>
          <p:cNvSpPr txBox="1">
            <a:spLocks/>
          </p:cNvSpPr>
          <p:nvPr/>
        </p:nvSpPr>
        <p:spPr>
          <a:xfrm>
            <a:off x="2557972" y="1089471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Objetivos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D6E7C2C-2BE3-41E4-BB18-328DC4F23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31" y="174506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7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311A8E7F-897F-44E2-845A-B08509224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3840823" cy="724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A794E7-6250-4141-8CB2-7020334EE8D9}"/>
              </a:ext>
            </a:extLst>
          </p:cNvPr>
          <p:cNvSpPr txBox="1">
            <a:spLocks/>
          </p:cNvSpPr>
          <p:nvPr/>
        </p:nvSpPr>
        <p:spPr>
          <a:xfrm>
            <a:off x="1265620" y="574803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1 - IMERSÃO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5A90CB3-865D-40BA-B9F8-BE7668A5E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481" y="1227797"/>
            <a:ext cx="1862103" cy="4123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F164B3-A517-4067-B6CC-6C0C83EE571F}"/>
              </a:ext>
            </a:extLst>
          </p:cNvPr>
          <p:cNvSpPr txBox="1">
            <a:spLocks/>
          </p:cNvSpPr>
          <p:nvPr/>
        </p:nvSpPr>
        <p:spPr>
          <a:xfrm>
            <a:off x="2557972" y="1089471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Ferramentas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C684016-9D46-4519-B03D-EA2797484254}"/>
              </a:ext>
            </a:extLst>
          </p:cNvPr>
          <p:cNvSpPr/>
          <p:nvPr/>
        </p:nvSpPr>
        <p:spPr>
          <a:xfrm>
            <a:off x="2174236" y="2837054"/>
            <a:ext cx="30691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Coleta de Dados:</a:t>
            </a:r>
            <a:br>
              <a:rPr lang="pt-BR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</a:br>
            <a:r>
              <a:rPr lang="pt-BR" sz="20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Primária e Secundária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Gráfico 9" descr="Seta de Linha: Curva no sentido horário">
            <a:extLst>
              <a:ext uri="{FF2B5EF4-FFF2-40B4-BE49-F238E27FC236}">
                <a16:creationId xmlns:a16="http://schemas.microsoft.com/office/drawing/2014/main" id="{DB0E0455-F965-4A94-8879-27BF07E5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705137">
            <a:off x="5125205" y="2202336"/>
            <a:ext cx="1208457" cy="1208457"/>
          </a:xfrm>
          <a:prstGeom prst="rect">
            <a:avLst/>
          </a:prstGeom>
        </p:spPr>
      </p:pic>
      <p:pic>
        <p:nvPicPr>
          <p:cNvPr id="13" name="Gráfico 12" descr="Seta de Linha: Curva no sentido anti-horário">
            <a:extLst>
              <a:ext uri="{FF2B5EF4-FFF2-40B4-BE49-F238E27FC236}">
                <a16:creationId xmlns:a16="http://schemas.microsoft.com/office/drawing/2014/main" id="{4B89978F-5FCE-4677-AFEC-3617A6B46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886284">
            <a:off x="5064105" y="3495610"/>
            <a:ext cx="1208457" cy="1208457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BFF58BE-0055-4D30-855E-7E05431994E1}"/>
              </a:ext>
            </a:extLst>
          </p:cNvPr>
          <p:cNvSpPr/>
          <p:nvPr/>
        </p:nvSpPr>
        <p:spPr>
          <a:xfrm>
            <a:off x="2212196" y="2355784"/>
            <a:ext cx="2993192" cy="1884707"/>
          </a:xfrm>
          <a:prstGeom prst="ellipse">
            <a:avLst/>
          </a:prstGeom>
          <a:noFill/>
          <a:ln w="38100">
            <a:solidFill>
              <a:srgbClr val="EAB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7CCA025-0B88-479E-8853-1DD5C1717BE5}"/>
              </a:ext>
            </a:extLst>
          </p:cNvPr>
          <p:cNvSpPr/>
          <p:nvPr/>
        </p:nvSpPr>
        <p:spPr>
          <a:xfrm>
            <a:off x="6177561" y="2355785"/>
            <a:ext cx="3332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Pesquisar o que já existe</a:t>
            </a:r>
          </a:p>
          <a:p>
            <a:r>
              <a:rPr lang="pt-BR" sz="14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(Dados, informações, causa, trajetória)</a:t>
            </a:r>
          </a:p>
          <a:p>
            <a:endParaRPr lang="pt-BR" sz="20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CFD5C26-463B-4E37-8082-AC6A3A888BB6}"/>
              </a:ext>
            </a:extLst>
          </p:cNvPr>
          <p:cNvSpPr/>
          <p:nvPr/>
        </p:nvSpPr>
        <p:spPr>
          <a:xfrm>
            <a:off x="6023611" y="4240491"/>
            <a:ext cx="348632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Aprender com experiência</a:t>
            </a:r>
          </a:p>
          <a:p>
            <a:pPr algn="ctr"/>
            <a:r>
              <a:rPr lang="en-US" sz="14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pt-BR" sz="14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Benchmark com outros times e pesquisas de comunidades semelhantes)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38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311A8E7F-897F-44E2-845A-B08509224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3840823" cy="724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A794E7-6250-4141-8CB2-7020334EE8D9}"/>
              </a:ext>
            </a:extLst>
          </p:cNvPr>
          <p:cNvSpPr txBox="1">
            <a:spLocks/>
          </p:cNvSpPr>
          <p:nvPr/>
        </p:nvSpPr>
        <p:spPr>
          <a:xfrm>
            <a:off x="1265620" y="574803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1 - IMERSÃO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5A90CB3-865D-40BA-B9F8-BE7668A5E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481" y="1227797"/>
            <a:ext cx="1862103" cy="4123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F164B3-A517-4067-B6CC-6C0C83EE571F}"/>
              </a:ext>
            </a:extLst>
          </p:cNvPr>
          <p:cNvSpPr txBox="1">
            <a:spLocks/>
          </p:cNvSpPr>
          <p:nvPr/>
        </p:nvSpPr>
        <p:spPr>
          <a:xfrm>
            <a:off x="2557972" y="1089471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Ferramentas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A7B5AB6-0497-44CE-B9EA-D99D349FAE94}"/>
              </a:ext>
            </a:extLst>
          </p:cNvPr>
          <p:cNvSpPr/>
          <p:nvPr/>
        </p:nvSpPr>
        <p:spPr>
          <a:xfrm>
            <a:off x="6879905" y="4549610"/>
            <a:ext cx="3069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Vivenciar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274E0B4-A9F4-41E4-925F-EC000AF6B615}"/>
              </a:ext>
            </a:extLst>
          </p:cNvPr>
          <p:cNvSpPr/>
          <p:nvPr/>
        </p:nvSpPr>
        <p:spPr>
          <a:xfrm>
            <a:off x="2670047" y="3844090"/>
            <a:ext cx="1865963" cy="1774490"/>
          </a:xfrm>
          <a:prstGeom prst="ellipse">
            <a:avLst/>
          </a:prstGeom>
          <a:noFill/>
          <a:ln w="38100">
            <a:solidFill>
              <a:srgbClr val="EAB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B905676-6350-49A5-8EA7-27DB00AD9D35}"/>
              </a:ext>
            </a:extLst>
          </p:cNvPr>
          <p:cNvSpPr/>
          <p:nvPr/>
        </p:nvSpPr>
        <p:spPr>
          <a:xfrm>
            <a:off x="2069165" y="4549610"/>
            <a:ext cx="3069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Entrevistar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998DBDF-BFA2-43D9-8455-46FFC94CAD91}"/>
              </a:ext>
            </a:extLst>
          </p:cNvPr>
          <p:cNvSpPr/>
          <p:nvPr/>
        </p:nvSpPr>
        <p:spPr>
          <a:xfrm>
            <a:off x="4400801" y="2084933"/>
            <a:ext cx="3069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Observar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EEE3261-A317-44C7-BB60-E5E30D395152}"/>
              </a:ext>
            </a:extLst>
          </p:cNvPr>
          <p:cNvSpPr/>
          <p:nvPr/>
        </p:nvSpPr>
        <p:spPr>
          <a:xfrm>
            <a:off x="5013942" y="1433969"/>
            <a:ext cx="1865963" cy="1774490"/>
          </a:xfrm>
          <a:prstGeom prst="ellipse">
            <a:avLst/>
          </a:prstGeom>
          <a:noFill/>
          <a:ln w="38100">
            <a:solidFill>
              <a:srgbClr val="EAB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E531C7A-57AC-49FC-AEAA-ECD3F1A69B8F}"/>
              </a:ext>
            </a:extLst>
          </p:cNvPr>
          <p:cNvSpPr/>
          <p:nvPr/>
        </p:nvSpPr>
        <p:spPr>
          <a:xfrm>
            <a:off x="7449659" y="3844090"/>
            <a:ext cx="1865963" cy="1774490"/>
          </a:xfrm>
          <a:prstGeom prst="ellipse">
            <a:avLst/>
          </a:prstGeom>
          <a:noFill/>
          <a:ln w="38100">
            <a:solidFill>
              <a:srgbClr val="EAB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344EEBB1-96D7-4B89-97CD-CC4194BBD6A6}"/>
              </a:ext>
            </a:extLst>
          </p:cNvPr>
          <p:cNvCxnSpPr>
            <a:stCxn id="17" idx="7"/>
            <a:endCxn id="22" idx="3"/>
          </p:cNvCxnSpPr>
          <p:nvPr/>
        </p:nvCxnSpPr>
        <p:spPr>
          <a:xfrm rot="5400000" flipH="1" flipV="1">
            <a:off x="4197293" y="3014045"/>
            <a:ext cx="1155367" cy="1024460"/>
          </a:xfrm>
          <a:prstGeom prst="curvedConnector3">
            <a:avLst/>
          </a:prstGeom>
          <a:ln w="5715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Curvo 23">
            <a:extLst>
              <a:ext uri="{FF2B5EF4-FFF2-40B4-BE49-F238E27FC236}">
                <a16:creationId xmlns:a16="http://schemas.microsoft.com/office/drawing/2014/main" id="{CF8571F7-D22E-4919-A942-27ADFCAF6394}"/>
              </a:ext>
            </a:extLst>
          </p:cNvPr>
          <p:cNvCxnSpPr>
            <a:cxnSpLocks/>
            <a:stCxn id="23" idx="1"/>
            <a:endCxn id="22" idx="5"/>
          </p:cNvCxnSpPr>
          <p:nvPr/>
        </p:nvCxnSpPr>
        <p:spPr>
          <a:xfrm rot="16200000" flipV="1">
            <a:off x="6587099" y="2968134"/>
            <a:ext cx="1155367" cy="1116282"/>
          </a:xfrm>
          <a:prstGeom prst="curvedConnector3">
            <a:avLst/>
          </a:prstGeom>
          <a:ln w="5715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EFD3766F-9D74-47C7-91EC-1BB2F9FB69F7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4536010" y="4731335"/>
            <a:ext cx="2913649" cy="12700"/>
          </a:xfrm>
          <a:prstGeom prst="curvedConnector3">
            <a:avLst/>
          </a:prstGeom>
          <a:ln w="5715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84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3BDDF392-EDCC-4EF5-A075-BBEBC5879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23" y="548427"/>
            <a:ext cx="3840823" cy="7240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34A15D-9E70-4260-A130-2908554CF14A}"/>
              </a:ext>
            </a:extLst>
          </p:cNvPr>
          <p:cNvSpPr txBox="1">
            <a:spLocks/>
          </p:cNvSpPr>
          <p:nvPr/>
        </p:nvSpPr>
        <p:spPr>
          <a:xfrm>
            <a:off x="1131508" y="574803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2 - REFLEXÃO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73B31386-CD07-4064-B336-9DA8FDABF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481" y="1227797"/>
            <a:ext cx="1582815" cy="4123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426EA16-E7AD-4C90-AC06-134665F73FD1}"/>
              </a:ext>
            </a:extLst>
          </p:cNvPr>
          <p:cNvSpPr txBox="1">
            <a:spLocks/>
          </p:cNvSpPr>
          <p:nvPr/>
        </p:nvSpPr>
        <p:spPr>
          <a:xfrm>
            <a:off x="2557972" y="1089471"/>
            <a:ext cx="4911940" cy="421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200" b="1" i="0" kern="1200">
                <a:solidFill>
                  <a:srgbClr val="3F424D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Objetivos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3BA69E4-B073-4A6D-92E2-6C2760204FDD}"/>
              </a:ext>
            </a:extLst>
          </p:cNvPr>
          <p:cNvSpPr/>
          <p:nvPr/>
        </p:nvSpPr>
        <p:spPr>
          <a:xfrm>
            <a:off x="4012296" y="3066096"/>
            <a:ext cx="7190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3F424D"/>
                </a:solidFill>
                <a:latin typeface="Roboto" pitchFamily="2" charset="0"/>
                <a:ea typeface="Roboto" pitchFamily="2" charset="0"/>
              </a:rPr>
              <a:t>Entendimento do problema e de seu contexto, ampliando a perspectiva sobre ele.</a:t>
            </a:r>
            <a:endParaRPr lang="pt-BR" sz="2800" dirty="0">
              <a:solidFill>
                <a:srgbClr val="3F424D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C3AF1C-EA65-4B44-B9BE-77355A525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31" y="205284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4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